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276" r:id="rId3"/>
    <p:sldId id="258" r:id="rId4"/>
    <p:sldId id="257" r:id="rId5"/>
    <p:sldId id="259" r:id="rId6"/>
    <p:sldId id="273" r:id="rId7"/>
    <p:sldId id="260" r:id="rId8"/>
    <p:sldId id="261" r:id="rId9"/>
    <p:sldId id="274" r:id="rId10"/>
    <p:sldId id="277" r:id="rId11"/>
    <p:sldId id="278" r:id="rId12"/>
    <p:sldId id="279" r:id="rId13"/>
    <p:sldId id="280" r:id="rId14"/>
    <p:sldId id="281" r:id="rId15"/>
    <p:sldId id="284" r:id="rId16"/>
    <p:sldId id="286" r:id="rId17"/>
    <p:sldId id="287" r:id="rId18"/>
    <p:sldId id="290" r:id="rId19"/>
    <p:sldId id="288" r:id="rId20"/>
    <p:sldId id="289" r:id="rId21"/>
    <p:sldId id="291" r:id="rId22"/>
    <p:sldId id="292" r:id="rId23"/>
    <p:sldId id="293" r:id="rId24"/>
    <p:sldId id="294" r:id="rId25"/>
    <p:sldId id="295" r:id="rId26"/>
    <p:sldId id="298" r:id="rId27"/>
    <p:sldId id="296" r:id="rId28"/>
    <p:sldId id="297" r:id="rId29"/>
    <p:sldId id="285" r:id="rId30"/>
    <p:sldId id="282" r:id="rId31"/>
    <p:sldId id="283" r:id="rId32"/>
    <p:sldId id="302" r:id="rId33"/>
    <p:sldId id="299" r:id="rId34"/>
    <p:sldId id="300" r:id="rId35"/>
    <p:sldId id="30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50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647201-C3EF-453B-B453-A776E93E0F67}" type="datetimeFigureOut">
              <a:rPr lang="en-US" smtClean="0"/>
              <a:t>4/10/2017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20BE7C-774D-4C30-AA29-AC9ACBB200BF}" type="slidenum">
              <a:rPr lang="en-US" smtClean="0"/>
              <a:t>‹#›</a:t>
            </a:fld>
            <a:endParaRPr lang="en-US"/>
          </a:p>
        </p:txBody>
      </p:sp>
    </p:spTree>
    <p:extLst>
      <p:ext uri="{BB962C8B-B14F-4D97-AF65-F5344CB8AC3E}">
        <p14:creationId xmlns:p14="http://schemas.microsoft.com/office/powerpoint/2010/main" val="14315373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3A8BA3-7A51-4013-BD57-278C3652B77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D4901-0B42-47B8-94D9-28589CEE6C8C}" type="slidenum">
              <a:rPr lang="en-US" smtClean="0"/>
              <a:t>‹#›</a:t>
            </a:fld>
            <a:endParaRPr lang="en-US"/>
          </a:p>
        </p:txBody>
      </p:sp>
    </p:spTree>
    <p:extLst>
      <p:ext uri="{BB962C8B-B14F-4D97-AF65-F5344CB8AC3E}">
        <p14:creationId xmlns:p14="http://schemas.microsoft.com/office/powerpoint/2010/main" val="229974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A8BA3-7A51-4013-BD57-278C3652B77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D4901-0B42-47B8-94D9-28589CEE6C8C}" type="slidenum">
              <a:rPr lang="en-US" smtClean="0"/>
              <a:t>‹#›</a:t>
            </a:fld>
            <a:endParaRPr lang="en-US"/>
          </a:p>
        </p:txBody>
      </p:sp>
    </p:spTree>
    <p:extLst>
      <p:ext uri="{BB962C8B-B14F-4D97-AF65-F5344CB8AC3E}">
        <p14:creationId xmlns:p14="http://schemas.microsoft.com/office/powerpoint/2010/main" val="280933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A8BA3-7A51-4013-BD57-278C3652B77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D4901-0B42-47B8-94D9-28589CEE6C8C}" type="slidenum">
              <a:rPr lang="en-US" smtClean="0"/>
              <a:t>‹#›</a:t>
            </a:fld>
            <a:endParaRPr lang="en-US"/>
          </a:p>
        </p:txBody>
      </p:sp>
    </p:spTree>
    <p:extLst>
      <p:ext uri="{BB962C8B-B14F-4D97-AF65-F5344CB8AC3E}">
        <p14:creationId xmlns:p14="http://schemas.microsoft.com/office/powerpoint/2010/main" val="53863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A8BA3-7A51-4013-BD57-278C3652B77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D4901-0B42-47B8-94D9-28589CEE6C8C}" type="slidenum">
              <a:rPr lang="en-US" smtClean="0"/>
              <a:t>‹#›</a:t>
            </a:fld>
            <a:endParaRPr lang="en-US"/>
          </a:p>
        </p:txBody>
      </p:sp>
    </p:spTree>
    <p:extLst>
      <p:ext uri="{BB962C8B-B14F-4D97-AF65-F5344CB8AC3E}">
        <p14:creationId xmlns:p14="http://schemas.microsoft.com/office/powerpoint/2010/main" val="141831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3A8BA3-7A51-4013-BD57-278C3652B77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D4901-0B42-47B8-94D9-28589CEE6C8C}" type="slidenum">
              <a:rPr lang="en-US" smtClean="0"/>
              <a:t>‹#›</a:t>
            </a:fld>
            <a:endParaRPr lang="en-US"/>
          </a:p>
        </p:txBody>
      </p:sp>
    </p:spTree>
    <p:extLst>
      <p:ext uri="{BB962C8B-B14F-4D97-AF65-F5344CB8AC3E}">
        <p14:creationId xmlns:p14="http://schemas.microsoft.com/office/powerpoint/2010/main" val="158045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3A8BA3-7A51-4013-BD57-278C3652B774}"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D4901-0B42-47B8-94D9-28589CEE6C8C}" type="slidenum">
              <a:rPr lang="en-US" smtClean="0"/>
              <a:t>‹#›</a:t>
            </a:fld>
            <a:endParaRPr lang="en-US"/>
          </a:p>
        </p:txBody>
      </p:sp>
    </p:spTree>
    <p:extLst>
      <p:ext uri="{BB962C8B-B14F-4D97-AF65-F5344CB8AC3E}">
        <p14:creationId xmlns:p14="http://schemas.microsoft.com/office/powerpoint/2010/main" val="303185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3A8BA3-7A51-4013-BD57-278C3652B774}"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0D4901-0B42-47B8-94D9-28589CEE6C8C}" type="slidenum">
              <a:rPr lang="en-US" smtClean="0"/>
              <a:t>‹#›</a:t>
            </a:fld>
            <a:endParaRPr lang="en-US"/>
          </a:p>
        </p:txBody>
      </p:sp>
    </p:spTree>
    <p:extLst>
      <p:ext uri="{BB962C8B-B14F-4D97-AF65-F5344CB8AC3E}">
        <p14:creationId xmlns:p14="http://schemas.microsoft.com/office/powerpoint/2010/main" val="428543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3A8BA3-7A51-4013-BD57-278C3652B774}"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0D4901-0B42-47B8-94D9-28589CEE6C8C}" type="slidenum">
              <a:rPr lang="en-US" smtClean="0"/>
              <a:t>‹#›</a:t>
            </a:fld>
            <a:endParaRPr lang="en-US"/>
          </a:p>
        </p:txBody>
      </p:sp>
    </p:spTree>
    <p:extLst>
      <p:ext uri="{BB962C8B-B14F-4D97-AF65-F5344CB8AC3E}">
        <p14:creationId xmlns:p14="http://schemas.microsoft.com/office/powerpoint/2010/main" val="305461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A8BA3-7A51-4013-BD57-278C3652B774}"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0D4901-0B42-47B8-94D9-28589CEE6C8C}" type="slidenum">
              <a:rPr lang="en-US" smtClean="0"/>
              <a:t>‹#›</a:t>
            </a:fld>
            <a:endParaRPr lang="en-US"/>
          </a:p>
        </p:txBody>
      </p:sp>
    </p:spTree>
    <p:extLst>
      <p:ext uri="{BB962C8B-B14F-4D97-AF65-F5344CB8AC3E}">
        <p14:creationId xmlns:p14="http://schemas.microsoft.com/office/powerpoint/2010/main" val="420731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A8BA3-7A51-4013-BD57-278C3652B774}"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D4901-0B42-47B8-94D9-28589CEE6C8C}" type="slidenum">
              <a:rPr lang="en-US" smtClean="0"/>
              <a:t>‹#›</a:t>
            </a:fld>
            <a:endParaRPr lang="en-US"/>
          </a:p>
        </p:txBody>
      </p:sp>
    </p:spTree>
    <p:extLst>
      <p:ext uri="{BB962C8B-B14F-4D97-AF65-F5344CB8AC3E}">
        <p14:creationId xmlns:p14="http://schemas.microsoft.com/office/powerpoint/2010/main" val="394815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A8BA3-7A51-4013-BD57-278C3652B774}"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D4901-0B42-47B8-94D9-28589CEE6C8C}" type="slidenum">
              <a:rPr lang="en-US" smtClean="0"/>
              <a:t>‹#›</a:t>
            </a:fld>
            <a:endParaRPr lang="en-US"/>
          </a:p>
        </p:txBody>
      </p:sp>
    </p:spTree>
    <p:extLst>
      <p:ext uri="{BB962C8B-B14F-4D97-AF65-F5344CB8AC3E}">
        <p14:creationId xmlns:p14="http://schemas.microsoft.com/office/powerpoint/2010/main" val="367472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A8BA3-7A51-4013-BD57-278C3652B774}"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D4901-0B42-47B8-94D9-28589CEE6C8C}" type="slidenum">
              <a:rPr lang="en-US" smtClean="0"/>
              <a:t>‹#›</a:t>
            </a:fld>
            <a:endParaRPr lang="en-US"/>
          </a:p>
        </p:txBody>
      </p:sp>
    </p:spTree>
    <p:extLst>
      <p:ext uri="{BB962C8B-B14F-4D97-AF65-F5344CB8AC3E}">
        <p14:creationId xmlns:p14="http://schemas.microsoft.com/office/powerpoint/2010/main" val="2765180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gpb.org/georgiastories/stories/cops_and_robber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www.gpb.org/georgiastories/stories/executive_branch"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pb.org/georgiastories/stories/criminal_justice_and_the_juvenil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Juvenile Justice System</a:t>
            </a:r>
            <a:endParaRPr lang="en-US" dirty="0"/>
          </a:p>
        </p:txBody>
      </p:sp>
      <p:sp>
        <p:nvSpPr>
          <p:cNvPr id="3" name="Subtitle 2"/>
          <p:cNvSpPr>
            <a:spLocks noGrp="1"/>
          </p:cNvSpPr>
          <p:nvPr>
            <p:ph type="subTitle" idx="1"/>
          </p:nvPr>
        </p:nvSpPr>
        <p:spPr/>
        <p:txBody>
          <a:bodyPr/>
          <a:lstStyle/>
          <a:p>
            <a:r>
              <a:rPr lang="en-US" dirty="0" smtClean="0"/>
              <a:t>SS8CG6</a:t>
            </a:r>
            <a:endParaRPr lang="en-US" dirty="0"/>
          </a:p>
        </p:txBody>
      </p:sp>
    </p:spTree>
    <p:extLst>
      <p:ext uri="{BB962C8B-B14F-4D97-AF65-F5344CB8AC3E}">
        <p14:creationId xmlns:p14="http://schemas.microsoft.com/office/powerpoint/2010/main" val="1493092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052321" y="865722"/>
            <a:ext cx="1838127" cy="48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Adult Justice System</a:t>
            </a:r>
            <a:endParaRPr lang="en-US" dirty="0"/>
          </a:p>
        </p:txBody>
      </p:sp>
      <p:sp>
        <p:nvSpPr>
          <p:cNvPr id="5" name="Content Placeholder 2"/>
          <p:cNvSpPr txBox="1">
            <a:spLocks/>
          </p:cNvSpPr>
          <p:nvPr/>
        </p:nvSpPr>
        <p:spPr>
          <a:xfrm>
            <a:off x="838200" y="1825625"/>
            <a:ext cx="5375988"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t>Felonies </a:t>
            </a:r>
          </a:p>
          <a:p>
            <a:r>
              <a:rPr lang="en-US" smtClean="0"/>
              <a:t>Serious crimes </a:t>
            </a:r>
          </a:p>
          <a:p>
            <a:r>
              <a:rPr lang="en-US" smtClean="0"/>
              <a:t>Arson, murder, rape, cruelty to animals, and grand theft. </a:t>
            </a:r>
          </a:p>
          <a:p>
            <a:r>
              <a:rPr lang="en-US" smtClean="0"/>
              <a:t>Minimum sentence is no less than one year in jail. </a:t>
            </a:r>
          </a:p>
          <a:p>
            <a:r>
              <a:rPr lang="en-US" smtClean="0"/>
              <a:t>Capital crimes. </a:t>
            </a:r>
          </a:p>
          <a:p>
            <a:pPr lvl="1"/>
            <a:r>
              <a:rPr lang="en-US" smtClean="0"/>
              <a:t>Punishable by death crimes include murder, kidnapping with bodily injury, aircraft hijacking, and treason. </a:t>
            </a:r>
            <a:endParaRPr lang="en-US" dirty="0" smtClean="0"/>
          </a:p>
        </p:txBody>
      </p:sp>
      <p:cxnSp>
        <p:nvCxnSpPr>
          <p:cNvPr id="6" name="Straight Arrow Connector 5"/>
          <p:cNvCxnSpPr/>
          <p:nvPr/>
        </p:nvCxnSpPr>
        <p:spPr>
          <a:xfrm flipV="1">
            <a:off x="5495731" y="533083"/>
            <a:ext cx="1184987" cy="5865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5517503" y="1113455"/>
            <a:ext cx="24974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606072" y="215632"/>
            <a:ext cx="873957" cy="584775"/>
          </a:xfrm>
          <a:prstGeom prst="rect">
            <a:avLst/>
          </a:prstGeom>
          <a:noFill/>
        </p:spPr>
        <p:txBody>
          <a:bodyPr wrap="none" rtlCol="0">
            <a:spAutoFit/>
          </a:bodyPr>
          <a:lstStyle/>
          <a:p>
            <a:r>
              <a:rPr lang="en-US" sz="3200" dirty="0" smtClean="0"/>
              <a:t>Civil</a:t>
            </a:r>
            <a:endParaRPr lang="en-US" sz="3200" dirty="0"/>
          </a:p>
        </p:txBody>
      </p:sp>
      <p:sp>
        <p:nvSpPr>
          <p:cNvPr id="9" name="TextBox 8"/>
          <p:cNvSpPr txBox="1"/>
          <p:nvPr/>
        </p:nvSpPr>
        <p:spPr>
          <a:xfrm>
            <a:off x="8182949" y="810166"/>
            <a:ext cx="1572866" cy="584775"/>
          </a:xfrm>
          <a:prstGeom prst="rect">
            <a:avLst/>
          </a:prstGeom>
          <a:noFill/>
        </p:spPr>
        <p:txBody>
          <a:bodyPr wrap="none" rtlCol="0">
            <a:spAutoFit/>
          </a:bodyPr>
          <a:lstStyle/>
          <a:p>
            <a:r>
              <a:rPr lang="en-US" sz="3200" dirty="0" smtClean="0"/>
              <a:t>Criminal</a:t>
            </a:r>
            <a:endParaRPr lang="en-US" sz="3200" dirty="0"/>
          </a:p>
        </p:txBody>
      </p:sp>
      <p:sp>
        <p:nvSpPr>
          <p:cNvPr id="10" name="Content Placeholder 2"/>
          <p:cNvSpPr txBox="1">
            <a:spLocks/>
          </p:cNvSpPr>
          <p:nvPr/>
        </p:nvSpPr>
        <p:spPr>
          <a:xfrm>
            <a:off x="7043050" y="1803789"/>
            <a:ext cx="4781937" cy="3287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Misdemeanors</a:t>
            </a:r>
          </a:p>
          <a:p>
            <a:r>
              <a:rPr lang="en-US" dirty="0" smtClean="0"/>
              <a:t>Less serious </a:t>
            </a:r>
          </a:p>
          <a:p>
            <a:r>
              <a:rPr lang="en-US" dirty="0" smtClean="0"/>
              <a:t>Assault and battery, shop lifting, and trespassing. </a:t>
            </a:r>
          </a:p>
          <a:p>
            <a:r>
              <a:rPr lang="en-US" dirty="0" smtClean="0"/>
              <a:t>Punished with less than a year in prison and a fine.</a:t>
            </a:r>
          </a:p>
        </p:txBody>
      </p:sp>
      <p:cxnSp>
        <p:nvCxnSpPr>
          <p:cNvPr id="11" name="Straight Connector 10"/>
          <p:cNvCxnSpPr/>
          <p:nvPr/>
        </p:nvCxnSpPr>
        <p:spPr>
          <a:xfrm>
            <a:off x="6503437" y="1825625"/>
            <a:ext cx="0" cy="4593836"/>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2" name="SMARTInkShape-Group21"/>
          <p:cNvGrpSpPr/>
          <p:nvPr/>
        </p:nvGrpSpPr>
        <p:grpSpPr>
          <a:xfrm>
            <a:off x="3708400" y="3873500"/>
            <a:ext cx="1504951" cy="387351"/>
            <a:chOff x="3708400" y="3873500"/>
            <a:chExt cx="1504951" cy="387351"/>
          </a:xfrm>
        </p:grpSpPr>
        <p:sp>
          <p:nvSpPr>
            <p:cNvPr id="13" name="SMARTInkShape-75"/>
            <p:cNvSpPr/>
            <p:nvPr/>
          </p:nvSpPr>
          <p:spPr>
            <a:xfrm>
              <a:off x="3708400" y="3873500"/>
              <a:ext cx="279401" cy="317501"/>
            </a:xfrm>
            <a:custGeom>
              <a:avLst/>
              <a:gdLst/>
              <a:ahLst/>
              <a:cxnLst/>
              <a:rect l="0" t="0" r="0" b="0"/>
              <a:pathLst>
                <a:path w="279401" h="317501">
                  <a:moveTo>
                    <a:pt x="127000" y="317500"/>
                  </a:moveTo>
                  <a:lnTo>
                    <a:pt x="127000" y="311412"/>
                  </a:lnTo>
                  <a:lnTo>
                    <a:pt x="123342" y="311202"/>
                  </a:lnTo>
                  <a:lnTo>
                    <a:pt x="124904" y="311173"/>
                  </a:lnTo>
                  <a:lnTo>
                    <a:pt x="124897" y="311166"/>
                  </a:lnTo>
                  <a:lnTo>
                    <a:pt x="117032" y="311150"/>
                  </a:lnTo>
                  <a:lnTo>
                    <a:pt x="118572" y="311150"/>
                  </a:lnTo>
                  <a:lnTo>
                    <a:pt x="119264" y="310445"/>
                  </a:lnTo>
                  <a:lnTo>
                    <a:pt x="120467" y="305683"/>
                  </a:lnTo>
                  <a:lnTo>
                    <a:pt x="120650" y="275162"/>
                  </a:lnTo>
                  <a:lnTo>
                    <a:pt x="120650" y="245533"/>
                  </a:lnTo>
                  <a:lnTo>
                    <a:pt x="121355" y="213827"/>
                  </a:lnTo>
                  <a:lnTo>
                    <a:pt x="125676" y="201745"/>
                  </a:lnTo>
                  <a:lnTo>
                    <a:pt x="126117" y="197996"/>
                  </a:lnTo>
                  <a:lnTo>
                    <a:pt x="124726" y="191950"/>
                  </a:lnTo>
                  <a:lnTo>
                    <a:pt x="122462" y="186911"/>
                  </a:lnTo>
                  <a:lnTo>
                    <a:pt x="121455" y="182320"/>
                  </a:lnTo>
                  <a:lnTo>
                    <a:pt x="121893" y="180108"/>
                  </a:lnTo>
                  <a:lnTo>
                    <a:pt x="125173" y="172918"/>
                  </a:lnTo>
                  <a:lnTo>
                    <a:pt x="127658" y="143979"/>
                  </a:lnTo>
                  <a:lnTo>
                    <a:pt x="132461" y="131518"/>
                  </a:lnTo>
                  <a:lnTo>
                    <a:pt x="133327" y="102731"/>
                  </a:lnTo>
                  <a:lnTo>
                    <a:pt x="133350" y="80518"/>
                  </a:lnTo>
                  <a:lnTo>
                    <a:pt x="139526" y="52387"/>
                  </a:lnTo>
                  <a:lnTo>
                    <a:pt x="139622" y="45391"/>
                  </a:lnTo>
                  <a:lnTo>
                    <a:pt x="140354" y="42961"/>
                  </a:lnTo>
                  <a:lnTo>
                    <a:pt x="141547" y="41340"/>
                  </a:lnTo>
                  <a:lnTo>
                    <a:pt x="143048" y="40260"/>
                  </a:lnTo>
                  <a:lnTo>
                    <a:pt x="144049" y="38835"/>
                  </a:lnTo>
                  <a:lnTo>
                    <a:pt x="145161" y="35369"/>
                  </a:lnTo>
                  <a:lnTo>
                    <a:pt x="146050" y="12724"/>
                  </a:lnTo>
                  <a:lnTo>
                    <a:pt x="133429" y="12700"/>
                  </a:lnTo>
                  <a:lnTo>
                    <a:pt x="133357" y="18167"/>
                  </a:lnTo>
                  <a:lnTo>
                    <a:pt x="132649" y="18461"/>
                  </a:lnTo>
                  <a:lnTo>
                    <a:pt x="129981" y="18788"/>
                  </a:lnTo>
                  <a:lnTo>
                    <a:pt x="128987" y="19581"/>
                  </a:lnTo>
                  <a:lnTo>
                    <a:pt x="127883" y="22344"/>
                  </a:lnTo>
                  <a:lnTo>
                    <a:pt x="126883" y="23363"/>
                  </a:lnTo>
                  <a:lnTo>
                    <a:pt x="120209" y="26879"/>
                  </a:lnTo>
                  <a:lnTo>
                    <a:pt x="91015" y="54333"/>
                  </a:lnTo>
                  <a:lnTo>
                    <a:pt x="82550" y="58475"/>
                  </a:lnTo>
                  <a:lnTo>
                    <a:pt x="51192" y="82560"/>
                  </a:lnTo>
                  <a:lnTo>
                    <a:pt x="42685" y="88903"/>
                  </a:lnTo>
                  <a:lnTo>
                    <a:pt x="33108" y="93369"/>
                  </a:lnTo>
                  <a:lnTo>
                    <a:pt x="28120" y="95119"/>
                  </a:lnTo>
                  <a:lnTo>
                    <a:pt x="12735" y="106185"/>
                  </a:lnTo>
                  <a:lnTo>
                    <a:pt x="10607" y="106773"/>
                  </a:lnTo>
                  <a:lnTo>
                    <a:pt x="9188" y="107871"/>
                  </a:lnTo>
                  <a:lnTo>
                    <a:pt x="6485" y="112082"/>
                  </a:lnTo>
                  <a:lnTo>
                    <a:pt x="994" y="114008"/>
                  </a:lnTo>
                  <a:lnTo>
                    <a:pt x="442" y="116051"/>
                  </a:lnTo>
                  <a:lnTo>
                    <a:pt x="8" y="120570"/>
                  </a:lnTo>
                  <a:lnTo>
                    <a:pt x="0" y="114559"/>
                  </a:lnTo>
                  <a:lnTo>
                    <a:pt x="5467" y="108855"/>
                  </a:lnTo>
                  <a:lnTo>
                    <a:pt x="9460" y="108218"/>
                  </a:lnTo>
                  <a:lnTo>
                    <a:pt x="10540" y="107423"/>
                  </a:lnTo>
                  <a:lnTo>
                    <a:pt x="19481" y="95095"/>
                  </a:lnTo>
                  <a:lnTo>
                    <a:pt x="46703" y="68307"/>
                  </a:lnTo>
                  <a:lnTo>
                    <a:pt x="63384" y="56874"/>
                  </a:lnTo>
                  <a:lnTo>
                    <a:pt x="78071" y="44426"/>
                  </a:lnTo>
                  <a:lnTo>
                    <a:pt x="94857" y="31748"/>
                  </a:lnTo>
                  <a:lnTo>
                    <a:pt x="97105" y="29632"/>
                  </a:lnTo>
                  <a:lnTo>
                    <a:pt x="103365" y="27281"/>
                  </a:lnTo>
                  <a:lnTo>
                    <a:pt x="110146" y="25531"/>
                  </a:lnTo>
                  <a:lnTo>
                    <a:pt x="120247" y="18658"/>
                  </a:lnTo>
                  <a:lnTo>
                    <a:pt x="124704" y="15348"/>
                  </a:lnTo>
                  <a:lnTo>
                    <a:pt x="133315" y="11342"/>
                  </a:lnTo>
                  <a:lnTo>
                    <a:pt x="137568" y="8568"/>
                  </a:lnTo>
                  <a:lnTo>
                    <a:pt x="143928" y="6302"/>
                  </a:lnTo>
                  <a:lnTo>
                    <a:pt x="151145" y="969"/>
                  </a:lnTo>
                  <a:lnTo>
                    <a:pt x="157757" y="85"/>
                  </a:lnTo>
                  <a:lnTo>
                    <a:pt x="181094" y="0"/>
                  </a:lnTo>
                  <a:lnTo>
                    <a:pt x="182113" y="705"/>
                  </a:lnTo>
                  <a:lnTo>
                    <a:pt x="182792" y="1881"/>
                  </a:lnTo>
                  <a:lnTo>
                    <a:pt x="183882" y="5467"/>
                  </a:lnTo>
                  <a:lnTo>
                    <a:pt x="185912" y="5958"/>
                  </a:lnTo>
                  <a:lnTo>
                    <a:pt x="187442" y="6088"/>
                  </a:lnTo>
                  <a:lnTo>
                    <a:pt x="188461" y="6881"/>
                  </a:lnTo>
                  <a:lnTo>
                    <a:pt x="189594" y="9644"/>
                  </a:lnTo>
                  <a:lnTo>
                    <a:pt x="190602" y="10663"/>
                  </a:lnTo>
                  <a:lnTo>
                    <a:pt x="193603" y="11794"/>
                  </a:lnTo>
                  <a:lnTo>
                    <a:pt x="194685" y="12802"/>
                  </a:lnTo>
                  <a:lnTo>
                    <a:pt x="196565" y="18088"/>
                  </a:lnTo>
                  <a:lnTo>
                    <a:pt x="196766" y="22136"/>
                  </a:lnTo>
                  <a:lnTo>
                    <a:pt x="198694" y="25831"/>
                  </a:lnTo>
                  <a:lnTo>
                    <a:pt x="201197" y="29825"/>
                  </a:lnTo>
                  <a:lnTo>
                    <a:pt x="203312" y="36040"/>
                  </a:lnTo>
                  <a:lnTo>
                    <a:pt x="207388" y="42350"/>
                  </a:lnTo>
                  <a:lnTo>
                    <a:pt x="209265" y="49548"/>
                  </a:lnTo>
                  <a:lnTo>
                    <a:pt x="219659" y="65922"/>
                  </a:lnTo>
                  <a:lnTo>
                    <a:pt x="222188" y="73547"/>
                  </a:lnTo>
                  <a:lnTo>
                    <a:pt x="226387" y="80275"/>
                  </a:lnTo>
                  <a:lnTo>
                    <a:pt x="228650" y="86736"/>
                  </a:lnTo>
                  <a:lnTo>
                    <a:pt x="239545" y="101597"/>
                  </a:lnTo>
                  <a:lnTo>
                    <a:pt x="241774" y="112183"/>
                  </a:lnTo>
                  <a:lnTo>
                    <a:pt x="252270" y="127000"/>
                  </a:lnTo>
                  <a:lnTo>
                    <a:pt x="253936" y="131233"/>
                  </a:lnTo>
                  <a:lnTo>
                    <a:pt x="257029" y="135467"/>
                  </a:lnTo>
                  <a:lnTo>
                    <a:pt x="260755" y="137819"/>
                  </a:lnTo>
                  <a:lnTo>
                    <a:pt x="262737" y="138446"/>
                  </a:lnTo>
                  <a:lnTo>
                    <a:pt x="264058" y="139569"/>
                  </a:lnTo>
                  <a:lnTo>
                    <a:pt x="273043" y="152393"/>
                  </a:lnTo>
                  <a:lnTo>
                    <a:pt x="273048" y="152398"/>
                  </a:lnTo>
                  <a:lnTo>
                    <a:pt x="27940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76"/>
            <p:cNvSpPr/>
            <p:nvPr/>
          </p:nvSpPr>
          <p:spPr>
            <a:xfrm>
              <a:off x="4229100" y="3943350"/>
              <a:ext cx="19051" cy="203201"/>
            </a:xfrm>
            <a:custGeom>
              <a:avLst/>
              <a:gdLst/>
              <a:ahLst/>
              <a:cxnLst/>
              <a:rect l="0" t="0" r="0" b="0"/>
              <a:pathLst>
                <a:path w="19051" h="203201">
                  <a:moveTo>
                    <a:pt x="0" y="0"/>
                  </a:moveTo>
                  <a:lnTo>
                    <a:pt x="0" y="29651"/>
                  </a:lnTo>
                  <a:lnTo>
                    <a:pt x="705" y="46699"/>
                  </a:lnTo>
                  <a:lnTo>
                    <a:pt x="5026" y="58640"/>
                  </a:lnTo>
                  <a:lnTo>
                    <a:pt x="6327" y="87953"/>
                  </a:lnTo>
                  <a:lnTo>
                    <a:pt x="6349" y="118814"/>
                  </a:lnTo>
                  <a:lnTo>
                    <a:pt x="7055" y="136061"/>
                  </a:lnTo>
                  <a:lnTo>
                    <a:pt x="14189" y="165135"/>
                  </a:lnTo>
                  <a:lnTo>
                    <a:pt x="18090" y="178669"/>
                  </a:lnTo>
                  <a:lnTo>
                    <a:pt x="19048" y="202825"/>
                  </a:lnTo>
                  <a:lnTo>
                    <a:pt x="12777" y="203197"/>
                  </a:lnTo>
                  <a:lnTo>
                    <a:pt x="19050" y="203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77"/>
            <p:cNvSpPr/>
            <p:nvPr/>
          </p:nvSpPr>
          <p:spPr>
            <a:xfrm>
              <a:off x="4381500" y="4019550"/>
              <a:ext cx="95251" cy="114301"/>
            </a:xfrm>
            <a:custGeom>
              <a:avLst/>
              <a:gdLst/>
              <a:ahLst/>
              <a:cxnLst/>
              <a:rect l="0" t="0" r="0" b="0"/>
              <a:pathLst>
                <a:path w="95251" h="114301">
                  <a:moveTo>
                    <a:pt x="0" y="0"/>
                  </a:moveTo>
                  <a:lnTo>
                    <a:pt x="0" y="5467"/>
                  </a:lnTo>
                  <a:lnTo>
                    <a:pt x="705" y="5761"/>
                  </a:lnTo>
                  <a:lnTo>
                    <a:pt x="3371" y="6088"/>
                  </a:lnTo>
                  <a:lnTo>
                    <a:pt x="6908" y="8115"/>
                  </a:lnTo>
                  <a:lnTo>
                    <a:pt x="38102" y="38104"/>
                  </a:lnTo>
                  <a:lnTo>
                    <a:pt x="44450" y="46333"/>
                  </a:lnTo>
                  <a:lnTo>
                    <a:pt x="62089" y="71923"/>
                  </a:lnTo>
                  <a:lnTo>
                    <a:pt x="71391" y="79793"/>
                  </a:lnTo>
                  <a:lnTo>
                    <a:pt x="78938" y="90932"/>
                  </a:lnTo>
                  <a:lnTo>
                    <a:pt x="90565" y="99467"/>
                  </a:lnTo>
                  <a:lnTo>
                    <a:pt x="93168" y="103709"/>
                  </a:lnTo>
                  <a:lnTo>
                    <a:pt x="9525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78"/>
            <p:cNvSpPr/>
            <p:nvPr/>
          </p:nvSpPr>
          <p:spPr>
            <a:xfrm>
              <a:off x="4489450" y="3968750"/>
              <a:ext cx="76201" cy="292101"/>
            </a:xfrm>
            <a:custGeom>
              <a:avLst/>
              <a:gdLst/>
              <a:ahLst/>
              <a:cxnLst/>
              <a:rect l="0" t="0" r="0" b="0"/>
              <a:pathLst>
                <a:path w="76201" h="292101">
                  <a:moveTo>
                    <a:pt x="76200" y="0"/>
                  </a:moveTo>
                  <a:lnTo>
                    <a:pt x="72829" y="0"/>
                  </a:lnTo>
                  <a:lnTo>
                    <a:pt x="71836" y="705"/>
                  </a:lnTo>
                  <a:lnTo>
                    <a:pt x="71174" y="1881"/>
                  </a:lnTo>
                  <a:lnTo>
                    <a:pt x="64103" y="29772"/>
                  </a:lnTo>
                  <a:lnTo>
                    <a:pt x="62973" y="40885"/>
                  </a:lnTo>
                  <a:lnTo>
                    <a:pt x="57048" y="70039"/>
                  </a:lnTo>
                  <a:lnTo>
                    <a:pt x="49346" y="101487"/>
                  </a:lnTo>
                  <a:lnTo>
                    <a:pt x="39854" y="132016"/>
                  </a:lnTo>
                  <a:lnTo>
                    <a:pt x="33967" y="159410"/>
                  </a:lnTo>
                  <a:lnTo>
                    <a:pt x="32043" y="187216"/>
                  </a:lnTo>
                  <a:lnTo>
                    <a:pt x="24881" y="214423"/>
                  </a:lnTo>
                  <a:lnTo>
                    <a:pt x="20778" y="228162"/>
                  </a:lnTo>
                  <a:lnTo>
                    <a:pt x="17681" y="241170"/>
                  </a:lnTo>
                  <a:lnTo>
                    <a:pt x="7803" y="271557"/>
                  </a:lnTo>
                  <a:lnTo>
                    <a:pt x="6637" y="281222"/>
                  </a:lnTo>
                  <a:lnTo>
                    <a:pt x="5836" y="282731"/>
                  </a:lnTo>
                  <a:lnTo>
                    <a:pt x="4595" y="283737"/>
                  </a:lnTo>
                  <a:lnTo>
                    <a:pt x="3065" y="284408"/>
                  </a:lnTo>
                  <a:lnTo>
                    <a:pt x="2042" y="285561"/>
                  </a:lnTo>
                  <a:lnTo>
                    <a:pt x="0" y="292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79"/>
            <p:cNvSpPr/>
            <p:nvPr/>
          </p:nvSpPr>
          <p:spPr>
            <a:xfrm>
              <a:off x="4610100" y="3987825"/>
              <a:ext cx="146051" cy="152376"/>
            </a:xfrm>
            <a:custGeom>
              <a:avLst/>
              <a:gdLst/>
              <a:ahLst/>
              <a:cxnLst/>
              <a:rect l="0" t="0" r="0" b="0"/>
              <a:pathLst>
                <a:path w="146051" h="152376">
                  <a:moveTo>
                    <a:pt x="0" y="63475"/>
                  </a:moveTo>
                  <a:lnTo>
                    <a:pt x="15165" y="63475"/>
                  </a:lnTo>
                  <a:lnTo>
                    <a:pt x="19205" y="65356"/>
                  </a:lnTo>
                  <a:lnTo>
                    <a:pt x="21270" y="66846"/>
                  </a:lnTo>
                  <a:lnTo>
                    <a:pt x="30918" y="68942"/>
                  </a:lnTo>
                  <a:lnTo>
                    <a:pt x="60744" y="69809"/>
                  </a:lnTo>
                  <a:lnTo>
                    <a:pt x="65333" y="69818"/>
                  </a:lnTo>
                  <a:lnTo>
                    <a:pt x="94119" y="60365"/>
                  </a:lnTo>
                  <a:lnTo>
                    <a:pt x="107522" y="50644"/>
                  </a:lnTo>
                  <a:lnTo>
                    <a:pt x="129730" y="35074"/>
                  </a:lnTo>
                  <a:lnTo>
                    <a:pt x="131741" y="31332"/>
                  </a:lnTo>
                  <a:lnTo>
                    <a:pt x="133032" y="23181"/>
                  </a:lnTo>
                  <a:lnTo>
                    <a:pt x="131327" y="18991"/>
                  </a:lnTo>
                  <a:lnTo>
                    <a:pt x="123882" y="9674"/>
                  </a:lnTo>
                  <a:lnTo>
                    <a:pt x="120205" y="7813"/>
                  </a:lnTo>
                  <a:lnTo>
                    <a:pt x="118237" y="7317"/>
                  </a:lnTo>
                  <a:lnTo>
                    <a:pt x="107911" y="1430"/>
                  </a:lnTo>
                  <a:lnTo>
                    <a:pt x="81315" y="0"/>
                  </a:lnTo>
                  <a:lnTo>
                    <a:pt x="59907" y="6444"/>
                  </a:lnTo>
                  <a:lnTo>
                    <a:pt x="29902" y="27518"/>
                  </a:lnTo>
                  <a:lnTo>
                    <a:pt x="21925" y="35963"/>
                  </a:lnTo>
                  <a:lnTo>
                    <a:pt x="17737" y="44426"/>
                  </a:lnTo>
                  <a:lnTo>
                    <a:pt x="16058" y="46542"/>
                  </a:lnTo>
                  <a:lnTo>
                    <a:pt x="14193" y="52656"/>
                  </a:lnTo>
                  <a:lnTo>
                    <a:pt x="12658" y="59372"/>
                  </a:lnTo>
                  <a:lnTo>
                    <a:pt x="7805" y="69433"/>
                  </a:lnTo>
                  <a:lnTo>
                    <a:pt x="6638" y="81585"/>
                  </a:lnTo>
                  <a:lnTo>
                    <a:pt x="8359" y="87517"/>
                  </a:lnTo>
                  <a:lnTo>
                    <a:pt x="10770" y="92505"/>
                  </a:lnTo>
                  <a:lnTo>
                    <a:pt x="12834" y="99279"/>
                  </a:lnTo>
                  <a:lnTo>
                    <a:pt x="16895" y="106461"/>
                  </a:lnTo>
                  <a:lnTo>
                    <a:pt x="18092" y="113389"/>
                  </a:lnTo>
                  <a:lnTo>
                    <a:pt x="19822" y="116507"/>
                  </a:lnTo>
                  <a:lnTo>
                    <a:pt x="25509" y="121852"/>
                  </a:lnTo>
                  <a:lnTo>
                    <a:pt x="30857" y="124698"/>
                  </a:lnTo>
                  <a:lnTo>
                    <a:pt x="46580" y="131745"/>
                  </a:lnTo>
                  <a:lnTo>
                    <a:pt x="61904" y="143250"/>
                  </a:lnTo>
                  <a:lnTo>
                    <a:pt x="76721" y="145477"/>
                  </a:lnTo>
                  <a:lnTo>
                    <a:pt x="84898" y="146487"/>
                  </a:lnTo>
                  <a:lnTo>
                    <a:pt x="105723" y="151765"/>
                  </a:lnTo>
                  <a:lnTo>
                    <a:pt x="135401" y="152359"/>
                  </a:lnTo>
                  <a:lnTo>
                    <a:pt x="146050" y="1523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80"/>
            <p:cNvSpPr/>
            <p:nvPr/>
          </p:nvSpPr>
          <p:spPr>
            <a:xfrm>
              <a:off x="4813326" y="3949726"/>
              <a:ext cx="158725" cy="126975"/>
            </a:xfrm>
            <a:custGeom>
              <a:avLst/>
              <a:gdLst/>
              <a:ahLst/>
              <a:cxnLst/>
              <a:rect l="0" t="0" r="0" b="0"/>
              <a:pathLst>
                <a:path w="158725" h="126975">
                  <a:moveTo>
                    <a:pt x="88874" y="19024"/>
                  </a:moveTo>
                  <a:lnTo>
                    <a:pt x="85504" y="19024"/>
                  </a:lnTo>
                  <a:lnTo>
                    <a:pt x="84510" y="18319"/>
                  </a:lnTo>
                  <a:lnTo>
                    <a:pt x="83848" y="17143"/>
                  </a:lnTo>
                  <a:lnTo>
                    <a:pt x="83407" y="15653"/>
                  </a:lnTo>
                  <a:lnTo>
                    <a:pt x="82407" y="14660"/>
                  </a:lnTo>
                  <a:lnTo>
                    <a:pt x="79414" y="13557"/>
                  </a:lnTo>
                  <a:lnTo>
                    <a:pt x="49461" y="12676"/>
                  </a:lnTo>
                  <a:lnTo>
                    <a:pt x="47782" y="13381"/>
                  </a:lnTo>
                  <a:lnTo>
                    <a:pt x="46661" y="14556"/>
                  </a:lnTo>
                  <a:lnTo>
                    <a:pt x="45917" y="16045"/>
                  </a:lnTo>
                  <a:lnTo>
                    <a:pt x="44714" y="17038"/>
                  </a:lnTo>
                  <a:lnTo>
                    <a:pt x="26591" y="25815"/>
                  </a:lnTo>
                  <a:lnTo>
                    <a:pt x="10629" y="40217"/>
                  </a:lnTo>
                  <a:lnTo>
                    <a:pt x="8237" y="44435"/>
                  </a:lnTo>
                  <a:lnTo>
                    <a:pt x="416" y="74458"/>
                  </a:lnTo>
                  <a:lnTo>
                    <a:pt x="0" y="90891"/>
                  </a:lnTo>
                  <a:lnTo>
                    <a:pt x="6443" y="111563"/>
                  </a:lnTo>
                  <a:lnTo>
                    <a:pt x="15085" y="122663"/>
                  </a:lnTo>
                  <a:lnTo>
                    <a:pt x="19155" y="125058"/>
                  </a:lnTo>
                  <a:lnTo>
                    <a:pt x="27517" y="126595"/>
                  </a:lnTo>
                  <a:lnTo>
                    <a:pt x="52891" y="126971"/>
                  </a:lnTo>
                  <a:lnTo>
                    <a:pt x="57124" y="125091"/>
                  </a:lnTo>
                  <a:lnTo>
                    <a:pt x="84641" y="99447"/>
                  </a:lnTo>
                  <a:lnTo>
                    <a:pt x="86993" y="93338"/>
                  </a:lnTo>
                  <a:lnTo>
                    <a:pt x="89332" y="78878"/>
                  </a:lnTo>
                  <a:lnTo>
                    <a:pt x="93852" y="69940"/>
                  </a:lnTo>
                  <a:lnTo>
                    <a:pt x="95217" y="42308"/>
                  </a:lnTo>
                  <a:lnTo>
                    <a:pt x="93339" y="38074"/>
                  </a:lnTo>
                  <a:lnTo>
                    <a:pt x="90858" y="33841"/>
                  </a:lnTo>
                  <a:lnTo>
                    <a:pt x="89266" y="25374"/>
                  </a:lnTo>
                  <a:lnTo>
                    <a:pt x="88876" y="3325"/>
                  </a:lnTo>
                  <a:lnTo>
                    <a:pt x="89581" y="2208"/>
                  </a:lnTo>
                  <a:lnTo>
                    <a:pt x="90756" y="1463"/>
                  </a:lnTo>
                  <a:lnTo>
                    <a:pt x="95147" y="0"/>
                  </a:lnTo>
                  <a:lnTo>
                    <a:pt x="95224" y="30414"/>
                  </a:lnTo>
                  <a:lnTo>
                    <a:pt x="95224" y="39932"/>
                  </a:lnTo>
                  <a:lnTo>
                    <a:pt x="97105" y="44309"/>
                  </a:lnTo>
                  <a:lnTo>
                    <a:pt x="99588" y="48606"/>
                  </a:lnTo>
                  <a:lnTo>
                    <a:pt x="101691" y="54992"/>
                  </a:lnTo>
                  <a:lnTo>
                    <a:pt x="105764" y="61353"/>
                  </a:lnTo>
                  <a:lnTo>
                    <a:pt x="112803" y="78421"/>
                  </a:lnTo>
                  <a:lnTo>
                    <a:pt x="117993" y="86169"/>
                  </a:lnTo>
                  <a:lnTo>
                    <a:pt x="121986" y="95108"/>
                  </a:lnTo>
                  <a:lnTo>
                    <a:pt x="151198" y="125797"/>
                  </a:lnTo>
                  <a:lnTo>
                    <a:pt x="153733" y="126451"/>
                  </a:lnTo>
                  <a:lnTo>
                    <a:pt x="158724" y="126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81"/>
            <p:cNvSpPr/>
            <p:nvPr/>
          </p:nvSpPr>
          <p:spPr>
            <a:xfrm>
              <a:off x="5029200" y="3937000"/>
              <a:ext cx="184151" cy="145966"/>
            </a:xfrm>
            <a:custGeom>
              <a:avLst/>
              <a:gdLst/>
              <a:ahLst/>
              <a:cxnLst/>
              <a:rect l="0" t="0" r="0" b="0"/>
              <a:pathLst>
                <a:path w="184151" h="145966">
                  <a:moveTo>
                    <a:pt x="0" y="57150"/>
                  </a:moveTo>
                  <a:lnTo>
                    <a:pt x="0" y="72261"/>
                  </a:lnTo>
                  <a:lnTo>
                    <a:pt x="705" y="73574"/>
                  </a:lnTo>
                  <a:lnTo>
                    <a:pt x="1881" y="74449"/>
                  </a:lnTo>
                  <a:lnTo>
                    <a:pt x="3371" y="75033"/>
                  </a:lnTo>
                  <a:lnTo>
                    <a:pt x="4364" y="76128"/>
                  </a:lnTo>
                  <a:lnTo>
                    <a:pt x="7839" y="82954"/>
                  </a:lnTo>
                  <a:lnTo>
                    <a:pt x="10539" y="86963"/>
                  </a:lnTo>
                  <a:lnTo>
                    <a:pt x="20502" y="113911"/>
                  </a:lnTo>
                  <a:lnTo>
                    <a:pt x="29119" y="124832"/>
                  </a:lnTo>
                  <a:lnTo>
                    <a:pt x="30581" y="129094"/>
                  </a:lnTo>
                  <a:lnTo>
                    <a:pt x="31676" y="130513"/>
                  </a:lnTo>
                  <a:lnTo>
                    <a:pt x="43275" y="138706"/>
                  </a:lnTo>
                  <a:lnTo>
                    <a:pt x="43928" y="141140"/>
                  </a:lnTo>
                  <a:lnTo>
                    <a:pt x="44442" y="145965"/>
                  </a:lnTo>
                  <a:lnTo>
                    <a:pt x="44449" y="140575"/>
                  </a:lnTo>
                  <a:lnTo>
                    <a:pt x="33466" y="126869"/>
                  </a:lnTo>
                  <a:lnTo>
                    <a:pt x="31807" y="122708"/>
                  </a:lnTo>
                  <a:lnTo>
                    <a:pt x="27612" y="116399"/>
                  </a:lnTo>
                  <a:lnTo>
                    <a:pt x="20019" y="94015"/>
                  </a:lnTo>
                  <a:lnTo>
                    <a:pt x="18535" y="80477"/>
                  </a:lnTo>
                  <a:lnTo>
                    <a:pt x="11222" y="63626"/>
                  </a:lnTo>
                  <a:lnTo>
                    <a:pt x="9598" y="61468"/>
                  </a:lnTo>
                  <a:lnTo>
                    <a:pt x="9221" y="59323"/>
                  </a:lnTo>
                  <a:lnTo>
                    <a:pt x="9675" y="57188"/>
                  </a:lnTo>
                  <a:lnTo>
                    <a:pt x="11356" y="52933"/>
                  </a:lnTo>
                  <a:lnTo>
                    <a:pt x="13007" y="46572"/>
                  </a:lnTo>
                  <a:lnTo>
                    <a:pt x="16946" y="40218"/>
                  </a:lnTo>
                  <a:lnTo>
                    <a:pt x="18772" y="33004"/>
                  </a:lnTo>
                  <a:lnTo>
                    <a:pt x="27864" y="23021"/>
                  </a:lnTo>
                  <a:lnTo>
                    <a:pt x="31905" y="20815"/>
                  </a:lnTo>
                  <a:lnTo>
                    <a:pt x="63109" y="13106"/>
                  </a:lnTo>
                  <a:lnTo>
                    <a:pt x="91249" y="12716"/>
                  </a:lnTo>
                  <a:lnTo>
                    <a:pt x="121520" y="12700"/>
                  </a:lnTo>
                  <a:lnTo>
                    <a:pt x="151243" y="12700"/>
                  </a:lnTo>
                  <a:lnTo>
                    <a:pt x="153747" y="11995"/>
                  </a:lnTo>
                  <a:lnTo>
                    <a:pt x="155414" y="10819"/>
                  </a:lnTo>
                  <a:lnTo>
                    <a:pt x="156526" y="9329"/>
                  </a:lnTo>
                  <a:lnTo>
                    <a:pt x="159643" y="7674"/>
                  </a:lnTo>
                  <a:lnTo>
                    <a:pt x="161461" y="7233"/>
                  </a:lnTo>
                  <a:lnTo>
                    <a:pt x="171529" y="1440"/>
                  </a:lnTo>
                  <a:lnTo>
                    <a:pt x="184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SMARTInkShape-82"/>
          <p:cNvSpPr/>
          <p:nvPr/>
        </p:nvSpPr>
        <p:spPr>
          <a:xfrm>
            <a:off x="10077450" y="4502150"/>
            <a:ext cx="304801" cy="482576"/>
          </a:xfrm>
          <a:custGeom>
            <a:avLst/>
            <a:gdLst/>
            <a:ahLst/>
            <a:cxnLst/>
            <a:rect l="0" t="0" r="0" b="0"/>
            <a:pathLst>
              <a:path w="304801" h="482576">
                <a:moveTo>
                  <a:pt x="114300" y="0"/>
                </a:moveTo>
                <a:lnTo>
                  <a:pt x="110641" y="0"/>
                </a:lnTo>
                <a:lnTo>
                  <a:pt x="114284" y="0"/>
                </a:lnTo>
                <a:lnTo>
                  <a:pt x="114300" y="15165"/>
                </a:lnTo>
                <a:lnTo>
                  <a:pt x="115006" y="16460"/>
                </a:lnTo>
                <a:lnTo>
                  <a:pt x="116182" y="17324"/>
                </a:lnTo>
                <a:lnTo>
                  <a:pt x="117671" y="17899"/>
                </a:lnTo>
                <a:lnTo>
                  <a:pt x="118663" y="19694"/>
                </a:lnTo>
                <a:lnTo>
                  <a:pt x="120535" y="37828"/>
                </a:lnTo>
                <a:lnTo>
                  <a:pt x="121354" y="65744"/>
                </a:lnTo>
                <a:lnTo>
                  <a:pt x="125676" y="77689"/>
                </a:lnTo>
                <a:lnTo>
                  <a:pt x="126922" y="105921"/>
                </a:lnTo>
                <a:lnTo>
                  <a:pt x="126994" y="134612"/>
                </a:lnTo>
                <a:lnTo>
                  <a:pt x="127000" y="162722"/>
                </a:lnTo>
                <a:lnTo>
                  <a:pt x="126295" y="184229"/>
                </a:lnTo>
                <a:lnTo>
                  <a:pt x="123341" y="199068"/>
                </a:lnTo>
                <a:lnTo>
                  <a:pt x="126587" y="230075"/>
                </a:lnTo>
                <a:lnTo>
                  <a:pt x="126963" y="260424"/>
                </a:lnTo>
                <a:lnTo>
                  <a:pt x="126996" y="292052"/>
                </a:lnTo>
                <a:lnTo>
                  <a:pt x="127705" y="323791"/>
                </a:lnTo>
                <a:lnTo>
                  <a:pt x="132959" y="355472"/>
                </a:lnTo>
                <a:lnTo>
                  <a:pt x="134004" y="376045"/>
                </a:lnTo>
                <a:lnTo>
                  <a:pt x="138364" y="388671"/>
                </a:lnTo>
                <a:lnTo>
                  <a:pt x="139647" y="416904"/>
                </a:lnTo>
                <a:lnTo>
                  <a:pt x="138993" y="446553"/>
                </a:lnTo>
                <a:lnTo>
                  <a:pt x="134233" y="459031"/>
                </a:lnTo>
                <a:lnTo>
                  <a:pt x="133350" y="476226"/>
                </a:lnTo>
                <a:lnTo>
                  <a:pt x="133350" y="470161"/>
                </a:lnTo>
                <a:lnTo>
                  <a:pt x="126882" y="462743"/>
                </a:lnTo>
                <a:lnTo>
                  <a:pt x="116051" y="444762"/>
                </a:lnTo>
                <a:lnTo>
                  <a:pt x="114372" y="440384"/>
                </a:lnTo>
                <a:lnTo>
                  <a:pt x="91000" y="408691"/>
                </a:lnTo>
                <a:lnTo>
                  <a:pt x="83957" y="402219"/>
                </a:lnTo>
                <a:lnTo>
                  <a:pt x="68616" y="391590"/>
                </a:lnTo>
                <a:lnTo>
                  <a:pt x="65774" y="387353"/>
                </a:lnTo>
                <a:lnTo>
                  <a:pt x="63804" y="383118"/>
                </a:lnTo>
                <a:lnTo>
                  <a:pt x="46519" y="360409"/>
                </a:lnTo>
                <a:lnTo>
                  <a:pt x="24165" y="346951"/>
                </a:lnTo>
                <a:lnTo>
                  <a:pt x="21323" y="342818"/>
                </a:lnTo>
                <a:lnTo>
                  <a:pt x="20566" y="340728"/>
                </a:lnTo>
                <a:lnTo>
                  <a:pt x="19355" y="339336"/>
                </a:lnTo>
                <a:lnTo>
                  <a:pt x="366" y="324198"/>
                </a:lnTo>
                <a:lnTo>
                  <a:pt x="1" y="317524"/>
                </a:lnTo>
                <a:lnTo>
                  <a:pt x="0" y="323589"/>
                </a:lnTo>
                <a:lnTo>
                  <a:pt x="4363" y="328868"/>
                </a:lnTo>
                <a:lnTo>
                  <a:pt x="5469" y="332665"/>
                </a:lnTo>
                <a:lnTo>
                  <a:pt x="7172" y="333961"/>
                </a:lnTo>
                <a:lnTo>
                  <a:pt x="14904" y="336488"/>
                </a:lnTo>
                <a:lnTo>
                  <a:pt x="16287" y="337919"/>
                </a:lnTo>
                <a:lnTo>
                  <a:pt x="21875" y="345287"/>
                </a:lnTo>
                <a:lnTo>
                  <a:pt x="25714" y="347488"/>
                </a:lnTo>
                <a:lnTo>
                  <a:pt x="29774" y="349173"/>
                </a:lnTo>
                <a:lnTo>
                  <a:pt x="58386" y="370441"/>
                </a:lnTo>
                <a:lnTo>
                  <a:pt x="61226" y="374661"/>
                </a:lnTo>
                <a:lnTo>
                  <a:pt x="61984" y="376774"/>
                </a:lnTo>
                <a:lnTo>
                  <a:pt x="90961" y="408439"/>
                </a:lnTo>
                <a:lnTo>
                  <a:pt x="111476" y="429681"/>
                </a:lnTo>
                <a:lnTo>
                  <a:pt x="113045" y="433916"/>
                </a:lnTo>
                <a:lnTo>
                  <a:pt x="114169" y="435327"/>
                </a:lnTo>
                <a:lnTo>
                  <a:pt x="123027" y="441149"/>
                </a:lnTo>
                <a:lnTo>
                  <a:pt x="125236" y="444892"/>
                </a:lnTo>
                <a:lnTo>
                  <a:pt x="126922" y="448907"/>
                </a:lnTo>
                <a:lnTo>
                  <a:pt x="135734" y="459339"/>
                </a:lnTo>
                <a:lnTo>
                  <a:pt x="139820" y="461679"/>
                </a:lnTo>
                <a:lnTo>
                  <a:pt x="141896" y="462302"/>
                </a:lnTo>
                <a:lnTo>
                  <a:pt x="143281" y="463424"/>
                </a:lnTo>
                <a:lnTo>
                  <a:pt x="145935" y="467668"/>
                </a:lnTo>
                <a:lnTo>
                  <a:pt x="149055" y="468908"/>
                </a:lnTo>
                <a:lnTo>
                  <a:pt x="150171" y="469945"/>
                </a:lnTo>
                <a:lnTo>
                  <a:pt x="151410" y="472977"/>
                </a:lnTo>
                <a:lnTo>
                  <a:pt x="152446" y="474068"/>
                </a:lnTo>
                <a:lnTo>
                  <a:pt x="155478" y="475280"/>
                </a:lnTo>
                <a:lnTo>
                  <a:pt x="156568" y="476309"/>
                </a:lnTo>
                <a:lnTo>
                  <a:pt x="158462" y="481631"/>
                </a:lnTo>
                <a:lnTo>
                  <a:pt x="160504" y="482169"/>
                </a:lnTo>
                <a:lnTo>
                  <a:pt x="164831" y="482575"/>
                </a:lnTo>
                <a:lnTo>
                  <a:pt x="165022" y="479222"/>
                </a:lnTo>
                <a:lnTo>
                  <a:pt x="165753" y="478231"/>
                </a:lnTo>
                <a:lnTo>
                  <a:pt x="171562" y="475718"/>
                </a:lnTo>
                <a:lnTo>
                  <a:pt x="174557" y="472956"/>
                </a:lnTo>
                <a:lnTo>
                  <a:pt x="176358" y="469378"/>
                </a:lnTo>
                <a:lnTo>
                  <a:pt x="178315" y="459248"/>
                </a:lnTo>
                <a:lnTo>
                  <a:pt x="188615" y="446610"/>
                </a:lnTo>
                <a:lnTo>
                  <a:pt x="194097" y="440265"/>
                </a:lnTo>
                <a:lnTo>
                  <a:pt x="195626" y="436032"/>
                </a:lnTo>
                <a:lnTo>
                  <a:pt x="196741" y="434622"/>
                </a:lnTo>
                <a:lnTo>
                  <a:pt x="201678" y="431225"/>
                </a:lnTo>
                <a:lnTo>
                  <a:pt x="206905" y="422614"/>
                </a:lnTo>
                <a:lnTo>
                  <a:pt x="209472" y="415280"/>
                </a:lnTo>
                <a:lnTo>
                  <a:pt x="212572" y="410817"/>
                </a:lnTo>
                <a:lnTo>
                  <a:pt x="227395" y="398193"/>
                </a:lnTo>
                <a:lnTo>
                  <a:pt x="253991" y="366453"/>
                </a:lnTo>
                <a:lnTo>
                  <a:pt x="262465" y="354373"/>
                </a:lnTo>
                <a:lnTo>
                  <a:pt x="266699" y="351527"/>
                </a:lnTo>
                <a:lnTo>
                  <a:pt x="270933" y="349556"/>
                </a:lnTo>
                <a:lnTo>
                  <a:pt x="285750" y="338325"/>
                </a:lnTo>
                <a:lnTo>
                  <a:pt x="287868" y="337733"/>
                </a:lnTo>
                <a:lnTo>
                  <a:pt x="289278" y="336633"/>
                </a:lnTo>
                <a:lnTo>
                  <a:pt x="291970" y="332420"/>
                </a:lnTo>
                <a:lnTo>
                  <a:pt x="295098" y="331186"/>
                </a:lnTo>
                <a:lnTo>
                  <a:pt x="296215" y="330152"/>
                </a:lnTo>
                <a:lnTo>
                  <a:pt x="297458" y="327122"/>
                </a:lnTo>
                <a:lnTo>
                  <a:pt x="298494" y="326031"/>
                </a:lnTo>
                <a:lnTo>
                  <a:pt x="304800" y="323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SMARTInkShape-Group23"/>
          <p:cNvGrpSpPr/>
          <p:nvPr/>
        </p:nvGrpSpPr>
        <p:grpSpPr>
          <a:xfrm>
            <a:off x="10572750" y="4578350"/>
            <a:ext cx="812801" cy="469901"/>
            <a:chOff x="10572750" y="4578350"/>
            <a:chExt cx="812801" cy="469901"/>
          </a:xfrm>
        </p:grpSpPr>
        <p:sp>
          <p:nvSpPr>
            <p:cNvPr id="22" name="SMARTInkShape-83"/>
            <p:cNvSpPr/>
            <p:nvPr/>
          </p:nvSpPr>
          <p:spPr>
            <a:xfrm>
              <a:off x="10572750" y="4578350"/>
              <a:ext cx="19051" cy="336551"/>
            </a:xfrm>
            <a:custGeom>
              <a:avLst/>
              <a:gdLst/>
              <a:ahLst/>
              <a:cxnLst/>
              <a:rect l="0" t="0" r="0" b="0"/>
              <a:pathLst>
                <a:path w="19051" h="336551">
                  <a:moveTo>
                    <a:pt x="19050" y="0"/>
                  </a:moveTo>
                  <a:lnTo>
                    <a:pt x="13581" y="0"/>
                  </a:lnTo>
                  <a:lnTo>
                    <a:pt x="13289" y="705"/>
                  </a:lnTo>
                  <a:lnTo>
                    <a:pt x="12702" y="30897"/>
                  </a:lnTo>
                  <a:lnTo>
                    <a:pt x="11995" y="46817"/>
                  </a:lnTo>
                  <a:lnTo>
                    <a:pt x="9041" y="59341"/>
                  </a:lnTo>
                  <a:lnTo>
                    <a:pt x="12424" y="90786"/>
                  </a:lnTo>
                  <a:lnTo>
                    <a:pt x="11872" y="101733"/>
                  </a:lnTo>
                  <a:lnTo>
                    <a:pt x="7216" y="124622"/>
                  </a:lnTo>
                  <a:lnTo>
                    <a:pt x="11894" y="155727"/>
                  </a:lnTo>
                  <a:lnTo>
                    <a:pt x="12629" y="187421"/>
                  </a:lnTo>
                  <a:lnTo>
                    <a:pt x="7665" y="216331"/>
                  </a:lnTo>
                  <a:lnTo>
                    <a:pt x="6523" y="243343"/>
                  </a:lnTo>
                  <a:lnTo>
                    <a:pt x="6372" y="269948"/>
                  </a:lnTo>
                  <a:lnTo>
                    <a:pt x="5649" y="291331"/>
                  </a:lnTo>
                  <a:lnTo>
                    <a:pt x="588" y="312959"/>
                  </a:lnTo>
                  <a:lnTo>
                    <a:pt x="0" y="336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84"/>
            <p:cNvSpPr/>
            <p:nvPr/>
          </p:nvSpPr>
          <p:spPr>
            <a:xfrm>
              <a:off x="10763250" y="4699000"/>
              <a:ext cx="95251" cy="177801"/>
            </a:xfrm>
            <a:custGeom>
              <a:avLst/>
              <a:gdLst/>
              <a:ahLst/>
              <a:cxnLst/>
              <a:rect l="0" t="0" r="0" b="0"/>
              <a:pathLst>
                <a:path w="95251" h="177801">
                  <a:moveTo>
                    <a:pt x="0" y="0"/>
                  </a:moveTo>
                  <a:lnTo>
                    <a:pt x="3371" y="0"/>
                  </a:lnTo>
                  <a:lnTo>
                    <a:pt x="4363" y="705"/>
                  </a:lnTo>
                  <a:lnTo>
                    <a:pt x="5026" y="1882"/>
                  </a:lnTo>
                  <a:lnTo>
                    <a:pt x="14154" y="31964"/>
                  </a:lnTo>
                  <a:lnTo>
                    <a:pt x="27601" y="61396"/>
                  </a:lnTo>
                  <a:lnTo>
                    <a:pt x="42339" y="91017"/>
                  </a:lnTo>
                  <a:lnTo>
                    <a:pt x="52682" y="107950"/>
                  </a:lnTo>
                  <a:lnTo>
                    <a:pt x="71706" y="137583"/>
                  </a:lnTo>
                  <a:lnTo>
                    <a:pt x="77490" y="151842"/>
                  </a:lnTo>
                  <a:lnTo>
                    <a:pt x="79177" y="154144"/>
                  </a:lnTo>
                  <a:lnTo>
                    <a:pt x="81052" y="160467"/>
                  </a:lnTo>
                  <a:lnTo>
                    <a:pt x="82590" y="167274"/>
                  </a:lnTo>
                  <a:lnTo>
                    <a:pt x="85625" y="172651"/>
                  </a:lnTo>
                  <a:lnTo>
                    <a:pt x="89326" y="175512"/>
                  </a:lnTo>
                  <a:lnTo>
                    <a:pt x="95250" y="177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85"/>
            <p:cNvSpPr/>
            <p:nvPr/>
          </p:nvSpPr>
          <p:spPr>
            <a:xfrm>
              <a:off x="10814050" y="4648200"/>
              <a:ext cx="139701" cy="400051"/>
            </a:xfrm>
            <a:custGeom>
              <a:avLst/>
              <a:gdLst/>
              <a:ahLst/>
              <a:cxnLst/>
              <a:rect l="0" t="0" r="0" b="0"/>
              <a:pathLst>
                <a:path w="139701" h="400051">
                  <a:moveTo>
                    <a:pt x="139700" y="0"/>
                  </a:moveTo>
                  <a:lnTo>
                    <a:pt x="130863" y="8838"/>
                  </a:lnTo>
                  <a:lnTo>
                    <a:pt x="128715" y="14746"/>
                  </a:lnTo>
                  <a:lnTo>
                    <a:pt x="125627" y="26006"/>
                  </a:lnTo>
                  <a:lnTo>
                    <a:pt x="122863" y="34842"/>
                  </a:lnTo>
                  <a:lnTo>
                    <a:pt x="116480" y="65758"/>
                  </a:lnTo>
                  <a:lnTo>
                    <a:pt x="112849" y="91227"/>
                  </a:lnTo>
                  <a:lnTo>
                    <a:pt x="105547" y="119855"/>
                  </a:lnTo>
                  <a:lnTo>
                    <a:pt x="98016" y="150257"/>
                  </a:lnTo>
                  <a:lnTo>
                    <a:pt x="93914" y="179258"/>
                  </a:lnTo>
                  <a:lnTo>
                    <a:pt x="88504" y="203632"/>
                  </a:lnTo>
                  <a:lnTo>
                    <a:pt x="82432" y="228729"/>
                  </a:lnTo>
                  <a:lnTo>
                    <a:pt x="74283" y="252157"/>
                  </a:lnTo>
                  <a:lnTo>
                    <a:pt x="62260" y="282406"/>
                  </a:lnTo>
                  <a:lnTo>
                    <a:pt x="48726" y="311195"/>
                  </a:lnTo>
                  <a:lnTo>
                    <a:pt x="36645" y="339564"/>
                  </a:lnTo>
                  <a:lnTo>
                    <a:pt x="19480" y="368007"/>
                  </a:lnTo>
                  <a:lnTo>
                    <a:pt x="8524" y="384358"/>
                  </a:lnTo>
                  <a:lnTo>
                    <a:pt x="2840" y="391325"/>
                  </a:lnTo>
                  <a:lnTo>
                    <a:pt x="0" y="400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86"/>
            <p:cNvSpPr/>
            <p:nvPr/>
          </p:nvSpPr>
          <p:spPr>
            <a:xfrm>
              <a:off x="10966559" y="4692659"/>
              <a:ext cx="101457" cy="190492"/>
            </a:xfrm>
            <a:custGeom>
              <a:avLst/>
              <a:gdLst/>
              <a:ahLst/>
              <a:cxnLst/>
              <a:rect l="0" t="0" r="0" b="0"/>
              <a:pathLst>
                <a:path w="101457" h="190492">
                  <a:moveTo>
                    <a:pt x="6241" y="63491"/>
                  </a:moveTo>
                  <a:lnTo>
                    <a:pt x="6241" y="66862"/>
                  </a:lnTo>
                  <a:lnTo>
                    <a:pt x="6947" y="67855"/>
                  </a:lnTo>
                  <a:lnTo>
                    <a:pt x="8123" y="68517"/>
                  </a:lnTo>
                  <a:lnTo>
                    <a:pt x="9612" y="68958"/>
                  </a:lnTo>
                  <a:lnTo>
                    <a:pt x="19105" y="74751"/>
                  </a:lnTo>
                  <a:lnTo>
                    <a:pt x="21168" y="75231"/>
                  </a:lnTo>
                  <a:lnTo>
                    <a:pt x="31656" y="81090"/>
                  </a:lnTo>
                  <a:lnTo>
                    <a:pt x="33767" y="81574"/>
                  </a:lnTo>
                  <a:lnTo>
                    <a:pt x="35880" y="81191"/>
                  </a:lnTo>
                  <a:lnTo>
                    <a:pt x="42933" y="77986"/>
                  </a:lnTo>
                  <a:lnTo>
                    <a:pt x="52939" y="76017"/>
                  </a:lnTo>
                  <a:lnTo>
                    <a:pt x="60687" y="71279"/>
                  </a:lnTo>
                  <a:lnTo>
                    <a:pt x="87455" y="48898"/>
                  </a:lnTo>
                  <a:lnTo>
                    <a:pt x="99492" y="32132"/>
                  </a:lnTo>
                  <a:lnTo>
                    <a:pt x="100899" y="23625"/>
                  </a:lnTo>
                  <a:lnTo>
                    <a:pt x="101456" y="9961"/>
                  </a:lnTo>
                  <a:lnTo>
                    <a:pt x="99594" y="6068"/>
                  </a:lnTo>
                  <a:lnTo>
                    <a:pt x="96021" y="1192"/>
                  </a:lnTo>
                  <a:lnTo>
                    <a:pt x="93650" y="525"/>
                  </a:lnTo>
                  <a:lnTo>
                    <a:pt x="73948" y="0"/>
                  </a:lnTo>
                  <a:lnTo>
                    <a:pt x="52434" y="8830"/>
                  </a:lnTo>
                  <a:lnTo>
                    <a:pt x="43367" y="14918"/>
                  </a:lnTo>
                  <a:lnTo>
                    <a:pt x="23204" y="43320"/>
                  </a:lnTo>
                  <a:lnTo>
                    <a:pt x="10476" y="73279"/>
                  </a:lnTo>
                  <a:lnTo>
                    <a:pt x="1773" y="95137"/>
                  </a:lnTo>
                  <a:lnTo>
                    <a:pt x="0" y="124868"/>
                  </a:lnTo>
                  <a:lnTo>
                    <a:pt x="620" y="141101"/>
                  </a:lnTo>
                  <a:lnTo>
                    <a:pt x="10724" y="160740"/>
                  </a:lnTo>
                  <a:lnTo>
                    <a:pt x="14818" y="166215"/>
                  </a:lnTo>
                  <a:lnTo>
                    <a:pt x="28450" y="177660"/>
                  </a:lnTo>
                  <a:lnTo>
                    <a:pt x="29513" y="179820"/>
                  </a:lnTo>
                  <a:lnTo>
                    <a:pt x="37752" y="186232"/>
                  </a:lnTo>
                  <a:lnTo>
                    <a:pt x="45759" y="189229"/>
                  </a:lnTo>
                  <a:lnTo>
                    <a:pt x="77045" y="190458"/>
                  </a:lnTo>
                  <a:lnTo>
                    <a:pt x="88791" y="1904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87"/>
            <p:cNvSpPr/>
            <p:nvPr/>
          </p:nvSpPr>
          <p:spPr>
            <a:xfrm>
              <a:off x="11084108" y="4660900"/>
              <a:ext cx="117293" cy="177801"/>
            </a:xfrm>
            <a:custGeom>
              <a:avLst/>
              <a:gdLst/>
              <a:ahLst/>
              <a:cxnLst/>
              <a:rect l="0" t="0" r="0" b="0"/>
              <a:pathLst>
                <a:path w="117293" h="177801">
                  <a:moveTo>
                    <a:pt x="85542" y="0"/>
                  </a:moveTo>
                  <a:lnTo>
                    <a:pt x="79453" y="0"/>
                  </a:lnTo>
                  <a:lnTo>
                    <a:pt x="67294" y="6907"/>
                  </a:lnTo>
                  <a:lnTo>
                    <a:pt x="48837" y="20981"/>
                  </a:lnTo>
                  <a:lnTo>
                    <a:pt x="29335" y="48796"/>
                  </a:lnTo>
                  <a:lnTo>
                    <a:pt x="13844" y="79561"/>
                  </a:lnTo>
                  <a:lnTo>
                    <a:pt x="4909" y="106511"/>
                  </a:lnTo>
                  <a:lnTo>
                    <a:pt x="1680" y="120224"/>
                  </a:lnTo>
                  <a:lnTo>
                    <a:pt x="0" y="124600"/>
                  </a:lnTo>
                  <a:lnTo>
                    <a:pt x="16" y="133224"/>
                  </a:lnTo>
                  <a:lnTo>
                    <a:pt x="3581" y="162142"/>
                  </a:lnTo>
                  <a:lnTo>
                    <a:pt x="7994" y="171284"/>
                  </a:lnTo>
                  <a:lnTo>
                    <a:pt x="8445" y="173456"/>
                  </a:lnTo>
                  <a:lnTo>
                    <a:pt x="9448" y="174904"/>
                  </a:lnTo>
                  <a:lnTo>
                    <a:pt x="10824" y="175869"/>
                  </a:lnTo>
                  <a:lnTo>
                    <a:pt x="12446" y="176513"/>
                  </a:lnTo>
                  <a:lnTo>
                    <a:pt x="18014" y="175346"/>
                  </a:lnTo>
                  <a:lnTo>
                    <a:pt x="27198" y="170723"/>
                  </a:lnTo>
                  <a:lnTo>
                    <a:pt x="55404" y="149419"/>
                  </a:lnTo>
                  <a:lnTo>
                    <a:pt x="72689" y="120599"/>
                  </a:lnTo>
                  <a:lnTo>
                    <a:pt x="76300" y="112161"/>
                  </a:lnTo>
                  <a:lnTo>
                    <a:pt x="84010" y="82418"/>
                  </a:lnTo>
                  <a:lnTo>
                    <a:pt x="90125" y="63892"/>
                  </a:lnTo>
                  <a:lnTo>
                    <a:pt x="91544" y="46644"/>
                  </a:lnTo>
                  <a:lnTo>
                    <a:pt x="89855" y="40016"/>
                  </a:lnTo>
                  <a:lnTo>
                    <a:pt x="87459" y="34012"/>
                  </a:lnTo>
                  <a:lnTo>
                    <a:pt x="85557" y="2880"/>
                  </a:lnTo>
                  <a:lnTo>
                    <a:pt x="85548" y="1280"/>
                  </a:lnTo>
                  <a:lnTo>
                    <a:pt x="84841" y="854"/>
                  </a:lnTo>
                  <a:lnTo>
                    <a:pt x="79453" y="33"/>
                  </a:lnTo>
                  <a:lnTo>
                    <a:pt x="79193" y="15111"/>
                  </a:lnTo>
                  <a:lnTo>
                    <a:pt x="88652" y="43334"/>
                  </a:lnTo>
                  <a:lnTo>
                    <a:pt x="96491" y="63632"/>
                  </a:lnTo>
                  <a:lnTo>
                    <a:pt x="98089" y="90793"/>
                  </a:lnTo>
                  <a:lnTo>
                    <a:pt x="98878" y="101736"/>
                  </a:lnTo>
                  <a:lnTo>
                    <a:pt x="104196" y="133234"/>
                  </a:lnTo>
                  <a:lnTo>
                    <a:pt x="105245" y="153796"/>
                  </a:lnTo>
                  <a:lnTo>
                    <a:pt x="110053" y="166843"/>
                  </a:lnTo>
                  <a:lnTo>
                    <a:pt x="110678" y="173456"/>
                  </a:lnTo>
                  <a:lnTo>
                    <a:pt x="111471" y="174904"/>
                  </a:lnTo>
                  <a:lnTo>
                    <a:pt x="112706" y="175869"/>
                  </a:lnTo>
                  <a:lnTo>
                    <a:pt x="114235" y="176513"/>
                  </a:lnTo>
                  <a:lnTo>
                    <a:pt x="114548" y="176942"/>
                  </a:lnTo>
                  <a:lnTo>
                    <a:pt x="114052" y="177228"/>
                  </a:lnTo>
                  <a:lnTo>
                    <a:pt x="113014" y="177419"/>
                  </a:lnTo>
                  <a:lnTo>
                    <a:pt x="113029" y="177546"/>
                  </a:lnTo>
                  <a:lnTo>
                    <a:pt x="117292" y="177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88"/>
            <p:cNvSpPr/>
            <p:nvPr/>
          </p:nvSpPr>
          <p:spPr>
            <a:xfrm>
              <a:off x="11258636" y="4635500"/>
              <a:ext cx="126915" cy="177798"/>
            </a:xfrm>
            <a:custGeom>
              <a:avLst/>
              <a:gdLst/>
              <a:ahLst/>
              <a:cxnLst/>
              <a:rect l="0" t="0" r="0" b="0"/>
              <a:pathLst>
                <a:path w="126915" h="177798">
                  <a:moveTo>
                    <a:pt x="12614" y="38100"/>
                  </a:moveTo>
                  <a:lnTo>
                    <a:pt x="9243" y="41471"/>
                  </a:lnTo>
                  <a:lnTo>
                    <a:pt x="7588" y="45007"/>
                  </a:lnTo>
                  <a:lnTo>
                    <a:pt x="6286" y="75086"/>
                  </a:lnTo>
                  <a:lnTo>
                    <a:pt x="12026" y="103775"/>
                  </a:lnTo>
                  <a:lnTo>
                    <a:pt x="13145" y="116434"/>
                  </a:lnTo>
                  <a:lnTo>
                    <a:pt x="23588" y="146051"/>
                  </a:lnTo>
                  <a:lnTo>
                    <a:pt x="25314" y="177797"/>
                  </a:lnTo>
                  <a:lnTo>
                    <a:pt x="25314" y="174429"/>
                  </a:lnTo>
                  <a:lnTo>
                    <a:pt x="23432" y="170892"/>
                  </a:lnTo>
                  <a:lnTo>
                    <a:pt x="21941" y="168961"/>
                  </a:lnTo>
                  <a:lnTo>
                    <a:pt x="20288" y="163052"/>
                  </a:lnTo>
                  <a:lnTo>
                    <a:pt x="17475" y="151794"/>
                  </a:lnTo>
                  <a:lnTo>
                    <a:pt x="8015" y="125066"/>
                  </a:lnTo>
                  <a:lnTo>
                    <a:pt x="4902" y="109258"/>
                  </a:lnTo>
                  <a:lnTo>
                    <a:pt x="1392" y="93756"/>
                  </a:lnTo>
                  <a:lnTo>
                    <a:pt x="0" y="62922"/>
                  </a:lnTo>
                  <a:lnTo>
                    <a:pt x="6006" y="36285"/>
                  </a:lnTo>
                  <a:lnTo>
                    <a:pt x="7502" y="34068"/>
                  </a:lnTo>
                  <a:lnTo>
                    <a:pt x="14942" y="27575"/>
                  </a:lnTo>
                  <a:lnTo>
                    <a:pt x="18478" y="21890"/>
                  </a:lnTo>
                  <a:lnTo>
                    <a:pt x="21804" y="20312"/>
                  </a:lnTo>
                  <a:lnTo>
                    <a:pt x="22974" y="19186"/>
                  </a:lnTo>
                  <a:lnTo>
                    <a:pt x="28377" y="10322"/>
                  </a:lnTo>
                  <a:lnTo>
                    <a:pt x="33967" y="8116"/>
                  </a:lnTo>
                  <a:lnTo>
                    <a:pt x="48064" y="5877"/>
                  </a:lnTo>
                  <a:lnTo>
                    <a:pt x="55495" y="2055"/>
                  </a:lnTo>
                  <a:lnTo>
                    <a:pt x="84226" y="36"/>
                  </a:lnTo>
                  <a:lnTo>
                    <a:pt x="114179" y="0"/>
                  </a:lnTo>
                  <a:lnTo>
                    <a:pt x="116307" y="0"/>
                  </a:lnTo>
                  <a:lnTo>
                    <a:pt x="120555" y="1881"/>
                  </a:lnTo>
                  <a:lnTo>
                    <a:pt x="126914"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20622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barn(inVertical)">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634422" y="1918576"/>
            <a:ext cx="3575179" cy="35886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t>Deal with relationships amongst individuals or groups. </a:t>
            </a:r>
          </a:p>
          <a:p>
            <a:r>
              <a:rPr lang="en-US" sz="1600" dirty="0" smtClean="0"/>
              <a:t>Involves compensation based on injury or wrong doing. </a:t>
            </a:r>
          </a:p>
          <a:p>
            <a:r>
              <a:rPr lang="en-US" sz="1600" dirty="0" smtClean="0"/>
              <a:t>TORT:  A civil wrong doing against an individual</a:t>
            </a:r>
            <a:endParaRPr lang="en-US" sz="1600" dirty="0"/>
          </a:p>
        </p:txBody>
      </p:sp>
      <p:sp>
        <p:nvSpPr>
          <p:cNvPr id="3" name="Content Placeholder 2"/>
          <p:cNvSpPr txBox="1">
            <a:spLocks/>
          </p:cNvSpPr>
          <p:nvPr/>
        </p:nvSpPr>
        <p:spPr>
          <a:xfrm>
            <a:off x="8248261" y="2321383"/>
            <a:ext cx="3247054" cy="3833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t>Protect society from wrong-doers.</a:t>
            </a:r>
          </a:p>
          <a:p>
            <a:r>
              <a:rPr lang="en-US" sz="1600" dirty="0" smtClean="0"/>
              <a:t>Punishable with fines, community service, prison, and sometimes even death. </a:t>
            </a:r>
            <a:endParaRPr lang="en-US" sz="1600" dirty="0"/>
          </a:p>
        </p:txBody>
      </p:sp>
      <p:sp>
        <p:nvSpPr>
          <p:cNvPr id="4" name="Content Placeholder 2"/>
          <p:cNvSpPr txBox="1">
            <a:spLocks/>
          </p:cNvSpPr>
          <p:nvPr/>
        </p:nvSpPr>
        <p:spPr>
          <a:xfrm>
            <a:off x="5682341" y="2164702"/>
            <a:ext cx="2248678" cy="32004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t>Note: </a:t>
            </a:r>
            <a:br>
              <a:rPr lang="en-US" sz="1600" dirty="0" smtClean="0"/>
            </a:br>
            <a:r>
              <a:rPr lang="en-US" sz="1600" dirty="0" smtClean="0"/>
              <a:t>A person can be charged with both criminal and civil wrong doing for the same action. </a:t>
            </a:r>
          </a:p>
          <a:p>
            <a:r>
              <a:rPr lang="en-US" sz="1600" dirty="0" smtClean="0"/>
              <a:t>For example a person can be acquitted of murder in his/her criminal case and can also be found guilty of wrongful death and ordered to pay damages in his civil trial. </a:t>
            </a:r>
            <a:endParaRPr lang="en-US" sz="1600" dirty="0"/>
          </a:p>
        </p:txBody>
      </p:sp>
      <p:sp>
        <p:nvSpPr>
          <p:cNvPr id="5" name="Oval 4"/>
          <p:cNvSpPr/>
          <p:nvPr/>
        </p:nvSpPr>
        <p:spPr>
          <a:xfrm>
            <a:off x="987494" y="802433"/>
            <a:ext cx="7064830" cy="57103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43804" y="886408"/>
            <a:ext cx="6641837" cy="56294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7"/>
          <p:cNvSpPr txBox="1">
            <a:spLocks/>
          </p:cNvSpPr>
          <p:nvPr/>
        </p:nvSpPr>
        <p:spPr>
          <a:xfrm>
            <a:off x="450202" y="668675"/>
            <a:ext cx="2138265" cy="377626"/>
          </a:xfrm>
          <a:prstGeom prst="rect">
            <a:avLst/>
          </a:prstGeom>
        </p:spPr>
        <p:txBody>
          <a:bodyP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Civil Law</a:t>
            </a:r>
            <a:endParaRPr lang="en-US" dirty="0"/>
          </a:p>
        </p:txBody>
      </p:sp>
      <p:sp>
        <p:nvSpPr>
          <p:cNvPr id="8" name="Title 7"/>
          <p:cNvSpPr txBox="1">
            <a:spLocks/>
          </p:cNvSpPr>
          <p:nvPr/>
        </p:nvSpPr>
        <p:spPr>
          <a:xfrm>
            <a:off x="8655699" y="426077"/>
            <a:ext cx="2839616" cy="3776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t>Criminal Law</a:t>
            </a:r>
            <a:endParaRPr lang="en-US" sz="4000" dirty="0"/>
          </a:p>
        </p:txBody>
      </p:sp>
    </p:spTree>
    <p:extLst>
      <p:ext uri="{BB962C8B-B14F-4D97-AF65-F5344CB8AC3E}">
        <p14:creationId xmlns:p14="http://schemas.microsoft.com/office/powerpoint/2010/main" val="194153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42" dur="5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randombar(vertical)">
                                      <p:cBhvr>
                                        <p:cTn id="47" dur="500"/>
                                        <p:tgtEl>
                                          <p:spTgt spid="3">
                                            <p:txEl>
                                              <p:pRg st="0" end="0"/>
                                            </p:txEl>
                                          </p:spTgt>
                                        </p:tgtEl>
                                      </p:cBhvr>
                                    </p:animEffect>
                                  </p:childTnLst>
                                </p:cTn>
                              </p:par>
                              <p:par>
                                <p:cTn id="48" presetID="14" presetClass="entr" presetSubtype="5" fill="hold" nodeType="with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Effect transition="in" filter="randombar(vertical)">
                                      <p:cBhvr>
                                        <p:cTn id="50" dur="500"/>
                                        <p:tgtEl>
                                          <p:spTgt spid="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animBg="1"/>
      <p:bldP spid="6"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86274" y="484883"/>
            <a:ext cx="10778412"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t>On a piece of paper, put these in order:</a:t>
            </a:r>
            <a:endParaRPr lang="en-US" sz="3200" dirty="0"/>
          </a:p>
        </p:txBody>
      </p:sp>
      <p:sp>
        <p:nvSpPr>
          <p:cNvPr id="3" name="Content Placeholder 2"/>
          <p:cNvSpPr txBox="1">
            <a:spLocks/>
          </p:cNvSpPr>
          <p:nvPr/>
        </p:nvSpPr>
        <p:spPr>
          <a:xfrm>
            <a:off x="1099460" y="1940769"/>
            <a:ext cx="7568682" cy="53744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t>Booking</a:t>
            </a:r>
          </a:p>
          <a:p>
            <a:r>
              <a:rPr lang="en-US" sz="2400" smtClean="0"/>
              <a:t>Jury Deliberation</a:t>
            </a:r>
          </a:p>
          <a:p>
            <a:r>
              <a:rPr lang="en-US" sz="2400" smtClean="0"/>
              <a:t>First Appearance</a:t>
            </a:r>
          </a:p>
          <a:p>
            <a:r>
              <a:rPr lang="en-US" sz="2400" smtClean="0"/>
              <a:t>Preliminary Hearing</a:t>
            </a:r>
          </a:p>
          <a:p>
            <a:r>
              <a:rPr lang="en-US" sz="2400" smtClean="0"/>
              <a:t>Presentation of Evidence</a:t>
            </a:r>
          </a:p>
          <a:p>
            <a:r>
              <a:rPr lang="en-US" sz="2400" smtClean="0"/>
              <a:t>Appeal</a:t>
            </a:r>
          </a:p>
          <a:p>
            <a:r>
              <a:rPr lang="en-US" sz="2400" smtClean="0"/>
              <a:t>Grand Jury</a:t>
            </a:r>
          </a:p>
          <a:p>
            <a:r>
              <a:rPr lang="en-US" sz="2400" smtClean="0"/>
              <a:t>Assignment before Superior Court</a:t>
            </a:r>
            <a:endParaRPr lang="en-US" sz="2400" dirty="0" smtClean="0"/>
          </a:p>
        </p:txBody>
      </p:sp>
      <p:sp>
        <p:nvSpPr>
          <p:cNvPr id="4" name="Content Placeholder 2"/>
          <p:cNvSpPr txBox="1">
            <a:spLocks/>
          </p:cNvSpPr>
          <p:nvPr/>
        </p:nvSpPr>
        <p:spPr>
          <a:xfrm>
            <a:off x="6495663" y="1887899"/>
            <a:ext cx="7568682" cy="50292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Arrest</a:t>
            </a:r>
          </a:p>
          <a:p>
            <a:r>
              <a:rPr lang="en-US" sz="2400" dirty="0" smtClean="0"/>
              <a:t>Admission of Guilt / Plea Bargain</a:t>
            </a:r>
          </a:p>
          <a:p>
            <a:r>
              <a:rPr lang="en-US" sz="2400" dirty="0" smtClean="0"/>
              <a:t>Sentencing</a:t>
            </a:r>
          </a:p>
          <a:p>
            <a:r>
              <a:rPr lang="en-US" sz="2400" dirty="0" smtClean="0"/>
              <a:t>Selecting Jury</a:t>
            </a:r>
          </a:p>
          <a:p>
            <a:r>
              <a:rPr lang="en-US" sz="2400" dirty="0" smtClean="0"/>
              <a:t>Opening Statement</a:t>
            </a:r>
          </a:p>
          <a:p>
            <a:r>
              <a:rPr lang="en-US" sz="2400" dirty="0" smtClean="0"/>
              <a:t>Closing Statement</a:t>
            </a:r>
            <a:endParaRPr lang="en-US" sz="2400" dirty="0"/>
          </a:p>
        </p:txBody>
      </p:sp>
    </p:spTree>
    <p:extLst>
      <p:ext uri="{BB962C8B-B14F-4D97-AF65-F5344CB8AC3E}">
        <p14:creationId xmlns:p14="http://schemas.microsoft.com/office/powerpoint/2010/main" val="1909748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47866" y="127376"/>
            <a:ext cx="4744378" cy="54117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Pretrial Process</a:t>
            </a:r>
            <a:endParaRPr lang="en-US" dirty="0"/>
          </a:p>
        </p:txBody>
      </p:sp>
      <p:sp>
        <p:nvSpPr>
          <p:cNvPr id="3" name="Rounded Rectangle 2"/>
          <p:cNvSpPr/>
          <p:nvPr/>
        </p:nvSpPr>
        <p:spPr>
          <a:xfrm>
            <a:off x="304141" y="791774"/>
            <a:ext cx="3502092" cy="867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Arrest</a:t>
            </a:r>
          </a:p>
          <a:p>
            <a:pPr marL="285750" indent="-285750" algn="ctr">
              <a:buFont typeface="Wingdings" panose="05000000000000000000" pitchFamily="2" charset="2"/>
              <a:buChar char="q"/>
            </a:pPr>
            <a:r>
              <a:rPr lang="en-US" sz="1400" dirty="0" smtClean="0"/>
              <a:t>Evidence</a:t>
            </a:r>
          </a:p>
          <a:p>
            <a:pPr marL="285750" indent="-285750" algn="ctr">
              <a:buFont typeface="Wingdings" panose="05000000000000000000" pitchFamily="2" charset="2"/>
              <a:buChar char="q"/>
            </a:pPr>
            <a:r>
              <a:rPr lang="en-US" sz="1400" dirty="0" smtClean="0"/>
              <a:t>Taken into Custody</a:t>
            </a:r>
            <a:endParaRPr lang="en-US" sz="1400" dirty="0"/>
          </a:p>
        </p:txBody>
      </p:sp>
      <p:sp>
        <p:nvSpPr>
          <p:cNvPr id="4" name="Rounded Rectangle 3"/>
          <p:cNvSpPr/>
          <p:nvPr/>
        </p:nvSpPr>
        <p:spPr>
          <a:xfrm>
            <a:off x="3114258" y="1799114"/>
            <a:ext cx="3685845" cy="979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Booking</a:t>
            </a:r>
          </a:p>
          <a:p>
            <a:pPr marL="285750" indent="-285750" algn="ctr">
              <a:buFont typeface="Wingdings" panose="05000000000000000000" pitchFamily="2" charset="2"/>
              <a:buChar char="q"/>
            </a:pPr>
            <a:r>
              <a:rPr lang="en-US" sz="1400" dirty="0" smtClean="0"/>
              <a:t>Official Arrest</a:t>
            </a:r>
          </a:p>
          <a:p>
            <a:pPr marL="285750" indent="-285750" algn="ctr">
              <a:buFont typeface="Wingdings" panose="05000000000000000000" pitchFamily="2" charset="2"/>
              <a:buChar char="q"/>
            </a:pPr>
            <a:r>
              <a:rPr lang="en-US" sz="1400" dirty="0" smtClean="0"/>
              <a:t>Local Jail</a:t>
            </a:r>
          </a:p>
        </p:txBody>
      </p:sp>
      <p:sp>
        <p:nvSpPr>
          <p:cNvPr id="5" name="Rounded Rectangle 4"/>
          <p:cNvSpPr/>
          <p:nvPr/>
        </p:nvSpPr>
        <p:spPr>
          <a:xfrm>
            <a:off x="8086824" y="2274624"/>
            <a:ext cx="3694534" cy="105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Preliminary Hearing</a:t>
            </a:r>
          </a:p>
          <a:p>
            <a:pPr marL="285750" indent="-285750" algn="ctr">
              <a:buFont typeface="Wingdings" panose="05000000000000000000" pitchFamily="2" charset="2"/>
              <a:buChar char="q"/>
            </a:pPr>
            <a:r>
              <a:rPr lang="en-US" sz="1400" dirty="0" smtClean="0"/>
              <a:t>Magistrate Judge</a:t>
            </a:r>
          </a:p>
          <a:p>
            <a:pPr marL="285750" indent="-285750" algn="ctr">
              <a:buFont typeface="Wingdings" panose="05000000000000000000" pitchFamily="2" charset="2"/>
              <a:buChar char="q"/>
            </a:pPr>
            <a:r>
              <a:rPr lang="en-US" sz="1400" dirty="0" smtClean="0"/>
              <a:t>Was Crime Committed</a:t>
            </a:r>
          </a:p>
          <a:p>
            <a:pPr marL="285750" indent="-285750" algn="ctr">
              <a:buFont typeface="Wingdings" panose="05000000000000000000" pitchFamily="2" charset="2"/>
              <a:buChar char="q"/>
            </a:pPr>
            <a:r>
              <a:rPr lang="en-US" sz="1400" dirty="0" smtClean="0"/>
              <a:t>Probable Cause of involvement</a:t>
            </a:r>
            <a:endParaRPr lang="en-US" sz="1400" dirty="0"/>
          </a:p>
        </p:txBody>
      </p:sp>
      <p:sp>
        <p:nvSpPr>
          <p:cNvPr id="6" name="Rounded Rectangle 5"/>
          <p:cNvSpPr/>
          <p:nvPr/>
        </p:nvSpPr>
        <p:spPr>
          <a:xfrm>
            <a:off x="3105708" y="3017934"/>
            <a:ext cx="3694396" cy="979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r>
              <a:rPr lang="en-US" baseline="30000" dirty="0" smtClean="0"/>
              <a:t>st</a:t>
            </a:r>
            <a:r>
              <a:rPr lang="en-US" dirty="0" smtClean="0"/>
              <a:t> Appearance</a:t>
            </a:r>
          </a:p>
          <a:p>
            <a:pPr marL="285750" indent="-285750" algn="ctr">
              <a:buFont typeface="Wingdings" panose="05000000000000000000" pitchFamily="2" charset="2"/>
              <a:buChar char="q"/>
            </a:pPr>
            <a:r>
              <a:rPr lang="en-US" sz="1400" dirty="0" smtClean="0"/>
              <a:t>Magistrate Ct</a:t>
            </a:r>
          </a:p>
          <a:p>
            <a:pPr marL="285750" indent="-285750" algn="ctr">
              <a:buFont typeface="Wingdings" panose="05000000000000000000" pitchFamily="2" charset="2"/>
              <a:buChar char="q"/>
            </a:pPr>
            <a:r>
              <a:rPr lang="en-US" sz="1400" dirty="0" smtClean="0"/>
              <a:t>Explain Charges</a:t>
            </a:r>
          </a:p>
          <a:p>
            <a:pPr marL="285750" indent="-285750" algn="ctr">
              <a:buFont typeface="Wingdings" panose="05000000000000000000" pitchFamily="2" charset="2"/>
              <a:buChar char="q"/>
            </a:pPr>
            <a:r>
              <a:rPr lang="en-US" sz="1400" dirty="0" smtClean="0"/>
              <a:t>Released on Bail</a:t>
            </a:r>
          </a:p>
        </p:txBody>
      </p:sp>
      <p:sp>
        <p:nvSpPr>
          <p:cNvPr id="7" name="Rounded Rectangle 6"/>
          <p:cNvSpPr/>
          <p:nvPr/>
        </p:nvSpPr>
        <p:spPr>
          <a:xfrm>
            <a:off x="8077096" y="3797411"/>
            <a:ext cx="3794448" cy="942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Grand Jury Indictment</a:t>
            </a:r>
          </a:p>
          <a:p>
            <a:pPr marL="285750" indent="-285750" algn="ctr">
              <a:buFont typeface="Wingdings" panose="05000000000000000000" pitchFamily="2" charset="2"/>
              <a:buChar char="q"/>
            </a:pPr>
            <a:r>
              <a:rPr lang="en-US" sz="1400" dirty="0" smtClean="0"/>
              <a:t>Citizens make up Jury</a:t>
            </a:r>
          </a:p>
          <a:p>
            <a:pPr marL="285750" indent="-285750" algn="ctr">
              <a:buFont typeface="Wingdings" panose="05000000000000000000" pitchFamily="2" charset="2"/>
              <a:buChar char="q"/>
            </a:pPr>
            <a:r>
              <a:rPr lang="en-US" sz="1400" dirty="0" smtClean="0"/>
              <a:t>Determine Guilt / Innocence</a:t>
            </a:r>
          </a:p>
          <a:p>
            <a:pPr marL="285750" indent="-285750" algn="ctr">
              <a:buFont typeface="Wingdings" panose="05000000000000000000" pitchFamily="2" charset="2"/>
              <a:buChar char="q"/>
            </a:pPr>
            <a:r>
              <a:rPr lang="en-US" sz="1400" dirty="0" smtClean="0"/>
              <a:t>If Suspect claims not guilty; goes to trial</a:t>
            </a:r>
          </a:p>
        </p:txBody>
      </p:sp>
      <p:cxnSp>
        <p:nvCxnSpPr>
          <p:cNvPr id="8" name="Elbow Connector 7"/>
          <p:cNvCxnSpPr>
            <a:stCxn id="3" idx="3"/>
          </p:cNvCxnSpPr>
          <p:nvPr/>
        </p:nvCxnSpPr>
        <p:spPr>
          <a:xfrm>
            <a:off x="3806233" y="1225410"/>
            <a:ext cx="389249" cy="5758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952906" y="2788488"/>
            <a:ext cx="4275" cy="2391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9938366" y="3317795"/>
            <a:ext cx="1" cy="48934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6" idx="3"/>
          </p:cNvCxnSpPr>
          <p:nvPr/>
        </p:nvCxnSpPr>
        <p:spPr>
          <a:xfrm flipV="1">
            <a:off x="6800104" y="3017934"/>
            <a:ext cx="1286720" cy="4898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Rounded Rectangle 11"/>
          <p:cNvSpPr/>
          <p:nvPr/>
        </p:nvSpPr>
        <p:spPr>
          <a:xfrm>
            <a:off x="3409128" y="5697545"/>
            <a:ext cx="3306624" cy="862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Assignment b/4 Superior Court</a:t>
            </a:r>
          </a:p>
          <a:p>
            <a:pPr marL="285750" indent="-285750" algn="ctr">
              <a:buFont typeface="Wingdings" panose="05000000000000000000" pitchFamily="2" charset="2"/>
              <a:buChar char="Ø"/>
            </a:pPr>
            <a:r>
              <a:rPr lang="en-US" sz="1400" dirty="0" smtClean="0"/>
              <a:t>Suspect Arraigned before judge</a:t>
            </a:r>
          </a:p>
          <a:p>
            <a:pPr marL="285750" indent="-285750" algn="ctr">
              <a:buFont typeface="Wingdings" panose="05000000000000000000" pitchFamily="2" charset="2"/>
              <a:buChar char="Ø"/>
            </a:pPr>
            <a:r>
              <a:rPr lang="en-US" sz="1400" dirty="0" smtClean="0"/>
              <a:t>Official statement of guilt / innocence</a:t>
            </a:r>
            <a:endParaRPr lang="en-US" sz="1400" dirty="0"/>
          </a:p>
        </p:txBody>
      </p:sp>
      <p:cxnSp>
        <p:nvCxnSpPr>
          <p:cNvPr id="13" name="Straight Arrow Connector 12"/>
          <p:cNvCxnSpPr/>
          <p:nvPr/>
        </p:nvCxnSpPr>
        <p:spPr>
          <a:xfrm flipH="1">
            <a:off x="6660776" y="4689177"/>
            <a:ext cx="1479176" cy="105519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 name="Rounded Rectangle 13"/>
          <p:cNvSpPr/>
          <p:nvPr/>
        </p:nvSpPr>
        <p:spPr>
          <a:xfrm>
            <a:off x="8280779" y="5933682"/>
            <a:ext cx="3306624" cy="789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Admitting Guilt / Plea Bargaining</a:t>
            </a:r>
          </a:p>
        </p:txBody>
      </p:sp>
      <p:cxnSp>
        <p:nvCxnSpPr>
          <p:cNvPr id="15" name="Straight Arrow Connector 14"/>
          <p:cNvCxnSpPr>
            <a:stCxn id="12" idx="3"/>
            <a:endCxn id="14" idx="1"/>
          </p:cNvCxnSpPr>
          <p:nvPr/>
        </p:nvCxnSpPr>
        <p:spPr>
          <a:xfrm>
            <a:off x="6715752" y="6129043"/>
            <a:ext cx="1565027" cy="19956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371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circle(in)">
                                      <p:cBhvr>
                                        <p:cTn id="54" dur="20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circle(in)">
                                      <p:cBhvr>
                                        <p:cTn id="59" dur="2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circle(in)">
                                      <p:cBhvr>
                                        <p:cTn id="7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a:off x="9667867" y="3250370"/>
            <a:ext cx="1" cy="5331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 name="Straight Arrow Connector 2"/>
          <p:cNvCxnSpPr/>
          <p:nvPr/>
        </p:nvCxnSpPr>
        <p:spPr>
          <a:xfrm>
            <a:off x="9661254" y="1453135"/>
            <a:ext cx="3235" cy="8608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a:off x="9658632" y="4538073"/>
            <a:ext cx="4805" cy="70323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a:off x="1963401" y="5292327"/>
            <a:ext cx="0" cy="47476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 name="Rounded Rectangle 5"/>
          <p:cNvSpPr/>
          <p:nvPr/>
        </p:nvSpPr>
        <p:spPr>
          <a:xfrm>
            <a:off x="253324" y="4350754"/>
            <a:ext cx="3214237" cy="931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Selecting Jury</a:t>
            </a:r>
          </a:p>
          <a:p>
            <a:pPr marL="285750" indent="-285750" algn="ctr">
              <a:buFont typeface="Wingdings" panose="05000000000000000000" pitchFamily="2" charset="2"/>
              <a:buChar char="Ø"/>
            </a:pPr>
            <a:r>
              <a:rPr lang="en-US" sz="1400" dirty="0" smtClean="0"/>
              <a:t>12 citizens</a:t>
            </a:r>
          </a:p>
          <a:p>
            <a:pPr marL="285750" indent="-285750" algn="ctr">
              <a:buFont typeface="Wingdings" panose="05000000000000000000" pitchFamily="2" charset="2"/>
              <a:buChar char="Ø"/>
            </a:pPr>
            <a:r>
              <a:rPr lang="en-US" sz="1400" dirty="0" smtClean="0"/>
              <a:t>Questioned by Defense and Prosecutor and Judge</a:t>
            </a:r>
            <a:endParaRPr lang="en-US" sz="1400" dirty="0"/>
          </a:p>
        </p:txBody>
      </p:sp>
      <p:sp>
        <p:nvSpPr>
          <p:cNvPr id="7" name="Rounded Rectangle 6"/>
          <p:cNvSpPr/>
          <p:nvPr/>
        </p:nvSpPr>
        <p:spPr>
          <a:xfrm>
            <a:off x="253324" y="5756889"/>
            <a:ext cx="3214237" cy="889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Opening Statement</a:t>
            </a:r>
          </a:p>
          <a:p>
            <a:pPr marL="285750" indent="-285750" algn="ctr">
              <a:buFont typeface="Wingdings" panose="05000000000000000000" pitchFamily="2" charset="2"/>
              <a:buChar char="Ø"/>
            </a:pPr>
            <a:r>
              <a:rPr lang="en-US" sz="1400" dirty="0" smtClean="0"/>
              <a:t>Attorneys speak directly to jury to explain what they hope to prove</a:t>
            </a:r>
            <a:endParaRPr lang="en-US" sz="1400" dirty="0"/>
          </a:p>
        </p:txBody>
      </p:sp>
      <p:sp>
        <p:nvSpPr>
          <p:cNvPr id="8" name="Rounded Rectangle 7"/>
          <p:cNvSpPr/>
          <p:nvPr/>
        </p:nvSpPr>
        <p:spPr>
          <a:xfrm>
            <a:off x="4794284" y="2027972"/>
            <a:ext cx="1792925" cy="3388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Presentation of Evidence</a:t>
            </a:r>
          </a:p>
          <a:p>
            <a:pPr marL="285750" indent="-285750" algn="ctr">
              <a:buFont typeface="Wingdings" panose="05000000000000000000" pitchFamily="2" charset="2"/>
              <a:buChar char="Ø"/>
            </a:pPr>
            <a:r>
              <a:rPr lang="en-US" sz="1400" dirty="0" smtClean="0"/>
              <a:t>Witnesses give testimony</a:t>
            </a:r>
          </a:p>
          <a:p>
            <a:pPr marL="285750" indent="-285750" algn="ctr">
              <a:buFont typeface="Wingdings" panose="05000000000000000000" pitchFamily="2" charset="2"/>
              <a:buChar char="Ø"/>
            </a:pPr>
            <a:r>
              <a:rPr lang="en-US" sz="1400" dirty="0" smtClean="0"/>
              <a:t>Starts with Prosecutor</a:t>
            </a:r>
          </a:p>
          <a:p>
            <a:pPr marL="285750" indent="-285750" algn="ctr">
              <a:buFont typeface="Wingdings" panose="05000000000000000000" pitchFamily="2" charset="2"/>
              <a:buChar char="Ø"/>
            </a:pPr>
            <a:r>
              <a:rPr lang="en-US" sz="1400" dirty="0" smtClean="0"/>
              <a:t>Defense cross examines witnesses</a:t>
            </a:r>
            <a:endParaRPr lang="en-US" sz="1400" dirty="0"/>
          </a:p>
        </p:txBody>
      </p:sp>
      <p:sp>
        <p:nvSpPr>
          <p:cNvPr id="9" name="Rounded Rectangle 8"/>
          <p:cNvSpPr/>
          <p:nvPr/>
        </p:nvSpPr>
        <p:spPr>
          <a:xfrm>
            <a:off x="7556403" y="892369"/>
            <a:ext cx="4175156" cy="862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Closing Statement</a:t>
            </a:r>
          </a:p>
          <a:p>
            <a:pPr marL="285750" indent="-285750" algn="ctr">
              <a:buFont typeface="Wingdings" panose="05000000000000000000" pitchFamily="2" charset="2"/>
              <a:buChar char="Ø"/>
            </a:pPr>
            <a:r>
              <a:rPr lang="en-US" sz="1400" dirty="0" smtClean="0"/>
              <a:t>After all evidence and witnesses have spoke, both attorneys present their final argument</a:t>
            </a:r>
            <a:endParaRPr lang="en-US" sz="1400" dirty="0"/>
          </a:p>
        </p:txBody>
      </p:sp>
      <p:sp>
        <p:nvSpPr>
          <p:cNvPr id="10" name="Rounded Rectangle 9"/>
          <p:cNvSpPr/>
          <p:nvPr/>
        </p:nvSpPr>
        <p:spPr>
          <a:xfrm>
            <a:off x="7556403" y="2309260"/>
            <a:ext cx="4175156" cy="949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Jury Deliberation</a:t>
            </a:r>
          </a:p>
          <a:p>
            <a:pPr marL="285750" indent="-285750" algn="ctr">
              <a:buFont typeface="Wingdings" panose="05000000000000000000" pitchFamily="2" charset="2"/>
              <a:buChar char="Ø"/>
            </a:pPr>
            <a:r>
              <a:rPr lang="en-US" sz="1400" dirty="0" smtClean="0"/>
              <a:t>Discuss defendant’s guilt / innocence </a:t>
            </a:r>
          </a:p>
          <a:p>
            <a:pPr marL="285750" indent="-285750" algn="ctr">
              <a:buFont typeface="Wingdings" panose="05000000000000000000" pitchFamily="2" charset="2"/>
              <a:buChar char="Ø"/>
            </a:pPr>
            <a:r>
              <a:rPr lang="en-US" sz="1400" dirty="0" smtClean="0"/>
              <a:t>If not guilty – defendant is released</a:t>
            </a:r>
          </a:p>
          <a:p>
            <a:pPr marL="285750" indent="-285750" algn="ctr">
              <a:buFont typeface="Wingdings" panose="05000000000000000000" pitchFamily="2" charset="2"/>
              <a:buChar char="Ø"/>
            </a:pPr>
            <a:r>
              <a:rPr lang="en-US" sz="1400" dirty="0" smtClean="0"/>
              <a:t>If guilty – defendant receives sentence</a:t>
            </a:r>
            <a:endParaRPr lang="en-US" sz="1400" dirty="0"/>
          </a:p>
        </p:txBody>
      </p:sp>
      <p:sp>
        <p:nvSpPr>
          <p:cNvPr id="11" name="Rounded Rectangle 10"/>
          <p:cNvSpPr/>
          <p:nvPr/>
        </p:nvSpPr>
        <p:spPr>
          <a:xfrm>
            <a:off x="7558388" y="3764051"/>
            <a:ext cx="4218959" cy="949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Sentencing</a:t>
            </a:r>
          </a:p>
          <a:p>
            <a:pPr marL="285750" indent="-285750" algn="ctr">
              <a:buFont typeface="Wingdings" panose="05000000000000000000" pitchFamily="2" charset="2"/>
              <a:buChar char="Ø"/>
            </a:pPr>
            <a:r>
              <a:rPr lang="en-US" sz="1400" dirty="0" smtClean="0"/>
              <a:t>If guilty, judge sentences defendant</a:t>
            </a:r>
          </a:p>
          <a:p>
            <a:pPr marL="285750" indent="-285750" algn="ctr">
              <a:buFont typeface="Wingdings" panose="05000000000000000000" pitchFamily="2" charset="2"/>
              <a:buChar char="Ø"/>
            </a:pPr>
            <a:r>
              <a:rPr lang="en-US" sz="1400" dirty="0" smtClean="0"/>
              <a:t>Includes time in prison and/or fines</a:t>
            </a:r>
            <a:endParaRPr lang="en-US" sz="1400" dirty="0"/>
          </a:p>
        </p:txBody>
      </p:sp>
      <p:sp>
        <p:nvSpPr>
          <p:cNvPr id="12" name="Rounded Rectangle 11"/>
          <p:cNvSpPr/>
          <p:nvPr/>
        </p:nvSpPr>
        <p:spPr>
          <a:xfrm>
            <a:off x="7538936" y="5241314"/>
            <a:ext cx="4286827" cy="1480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Appeal</a:t>
            </a:r>
          </a:p>
          <a:p>
            <a:pPr marL="285750" indent="-285750" algn="ctr">
              <a:buFont typeface="Wingdings" panose="05000000000000000000" pitchFamily="2" charset="2"/>
              <a:buChar char="Ø"/>
            </a:pPr>
            <a:r>
              <a:rPr lang="en-US" sz="1400" dirty="0" smtClean="0"/>
              <a:t>If innocence is maintained or mistakes were made</a:t>
            </a:r>
          </a:p>
          <a:p>
            <a:pPr marL="285750" indent="-285750" algn="ctr">
              <a:buFont typeface="Wingdings" panose="05000000000000000000" pitchFamily="2" charset="2"/>
              <a:buChar char="Ø"/>
            </a:pPr>
            <a:r>
              <a:rPr lang="en-US" sz="1400" dirty="0" smtClean="0"/>
              <a:t>Defendant can make appeal with appellate court</a:t>
            </a:r>
          </a:p>
          <a:p>
            <a:pPr marL="285750" indent="-285750" algn="ctr">
              <a:buFont typeface="Wingdings" panose="05000000000000000000" pitchFamily="2" charset="2"/>
              <a:buChar char="Ø"/>
            </a:pPr>
            <a:r>
              <a:rPr lang="en-US" sz="1400" dirty="0" smtClean="0"/>
              <a:t>Appellate court will review case </a:t>
            </a:r>
          </a:p>
          <a:p>
            <a:pPr marL="285750" indent="-285750" algn="ctr">
              <a:buFont typeface="Wingdings" panose="05000000000000000000" pitchFamily="2" charset="2"/>
              <a:buChar char="Ø"/>
            </a:pPr>
            <a:r>
              <a:rPr lang="en-US" sz="1400" dirty="0" smtClean="0"/>
              <a:t>If overturned – go back superior court for new trial</a:t>
            </a:r>
            <a:endParaRPr lang="en-US" sz="1400" dirty="0"/>
          </a:p>
        </p:txBody>
      </p:sp>
      <p:sp>
        <p:nvSpPr>
          <p:cNvPr id="13" name="Rounded Rectangle 12"/>
          <p:cNvSpPr/>
          <p:nvPr/>
        </p:nvSpPr>
        <p:spPr>
          <a:xfrm>
            <a:off x="3660317" y="116115"/>
            <a:ext cx="4744378" cy="54117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Trial Process</a:t>
            </a:r>
            <a:endParaRPr lang="en-US" dirty="0"/>
          </a:p>
        </p:txBody>
      </p:sp>
      <p:cxnSp>
        <p:nvCxnSpPr>
          <p:cNvPr id="14" name="Elbow Connector 13"/>
          <p:cNvCxnSpPr>
            <a:stCxn id="7" idx="3"/>
            <a:endCxn id="8" idx="1"/>
          </p:cNvCxnSpPr>
          <p:nvPr/>
        </p:nvCxnSpPr>
        <p:spPr>
          <a:xfrm flipV="1">
            <a:off x="3467561" y="3722194"/>
            <a:ext cx="1326723" cy="2479540"/>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Elbow Connector 14"/>
          <p:cNvCxnSpPr>
            <a:endCxn id="9" idx="1"/>
          </p:cNvCxnSpPr>
          <p:nvPr/>
        </p:nvCxnSpPr>
        <p:spPr>
          <a:xfrm flipV="1">
            <a:off x="6578325" y="1323867"/>
            <a:ext cx="978078" cy="937162"/>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566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circle(in)">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circle(in)">
                                      <p:cBhvr>
                                        <p:cTn id="65" dur="20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circle(in)">
                                      <p:cBhvr>
                                        <p:cTn id="7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9209" y="0"/>
            <a:ext cx="10455426"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rPr>
              <a:t>Foundations of Govt.</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endParaRPr>
          </a:p>
        </p:txBody>
      </p:sp>
      <p:sp>
        <p:nvSpPr>
          <p:cNvPr id="3" name="TextBox 2"/>
          <p:cNvSpPr txBox="1"/>
          <p:nvPr/>
        </p:nvSpPr>
        <p:spPr>
          <a:xfrm>
            <a:off x="2544736" y="1902797"/>
            <a:ext cx="7427740" cy="4955203"/>
          </a:xfrm>
          <a:prstGeom prst="rect">
            <a:avLst/>
          </a:prstGeom>
          <a:noFill/>
        </p:spPr>
        <p:txBody>
          <a:bodyPr wrap="square" rtlCol="0">
            <a:spAutoFit/>
          </a:bodyPr>
          <a:lstStyle/>
          <a:p>
            <a:pPr marL="214313" indent="-214313">
              <a:buFont typeface="Arial" panose="020B0604020202020204" pitchFamily="34" charset="0"/>
              <a:buChar char="•"/>
              <a:defRPr/>
            </a:pPr>
            <a:r>
              <a:rPr lang="en-US" sz="3200" dirty="0" smtClean="0">
                <a:latin typeface="KG First Time In Forever" panose="02000506000000020003" pitchFamily="2" charset="0"/>
                <a:ea typeface="KBScaredStraight" panose="02000603000000000000" pitchFamily="2" charset="0"/>
              </a:rPr>
              <a:t>The Georgia Constitution is based on many of the same principles as the United States Constitution and is structured similarly.</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3200" dirty="0" smtClean="0">
                <a:latin typeface="KG First Time In Forever" panose="02000506000000020003" pitchFamily="2" charset="0"/>
                <a:ea typeface="KBScaredStraight" panose="02000603000000000000" pitchFamily="2" charset="0"/>
              </a:rPr>
              <a:t>It begins with a preamble and is followed by eleven articles that address the different branches and duties of government. </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Tree>
    <p:extLst>
      <p:ext uri="{BB962C8B-B14F-4D97-AF65-F5344CB8AC3E}">
        <p14:creationId xmlns:p14="http://schemas.microsoft.com/office/powerpoint/2010/main" val="103128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2540" y="89724"/>
            <a:ext cx="5515677"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rPr>
              <a:t>Preamble</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endParaRPr>
          </a:p>
        </p:txBody>
      </p:sp>
      <p:sp>
        <p:nvSpPr>
          <p:cNvPr id="3" name="TextBox 2"/>
          <p:cNvSpPr txBox="1"/>
          <p:nvPr/>
        </p:nvSpPr>
        <p:spPr>
          <a:xfrm>
            <a:off x="2096501" y="1390080"/>
            <a:ext cx="7427740" cy="5878532"/>
          </a:xfrm>
          <a:prstGeom prst="rect">
            <a:avLst/>
          </a:prstGeom>
          <a:noFill/>
        </p:spPr>
        <p:txBody>
          <a:bodyPr wrap="square" rtlCol="0">
            <a:spAutoFit/>
          </a:bodyPr>
          <a:lstStyle/>
          <a:p>
            <a:pPr marL="214313" indent="-214313">
              <a:buFont typeface="Arial" panose="020B0604020202020204" pitchFamily="34" charset="0"/>
              <a:buChar char="•"/>
              <a:defRPr/>
            </a:pPr>
            <a:r>
              <a:rPr lang="en-US" sz="2700" dirty="0" smtClean="0">
                <a:latin typeface="KG First Time In Forever" panose="02000506000000020003" pitchFamily="2" charset="0"/>
                <a:ea typeface="KBScaredStraight" panose="02000603000000000000" pitchFamily="2" charset="0"/>
              </a:rPr>
              <a:t>Georgia’s preamble is a short paragraph that states the purpose of the constitution and gives the reasons for its existence.</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700" b="1" dirty="0" smtClean="0">
                <a:latin typeface="KG First Time In Forever" panose="02000506000000020003" pitchFamily="2" charset="0"/>
                <a:ea typeface="KBScaredStraight" panose="02000603000000000000" pitchFamily="2" charset="0"/>
              </a:rPr>
              <a:t>Georgia’s Preamble</a:t>
            </a:r>
            <a:r>
              <a:rPr lang="en-US" sz="2700" dirty="0" smtClean="0">
                <a:latin typeface="KG First Time In Forever" panose="02000506000000020003" pitchFamily="2" charset="0"/>
                <a:ea typeface="KBScaredStraight" panose="02000603000000000000" pitchFamily="2" charset="0"/>
              </a:rPr>
              <a:t>:</a:t>
            </a:r>
          </a:p>
          <a:p>
            <a:pPr lvl="1">
              <a:defRPr/>
            </a:pPr>
            <a:r>
              <a:rPr lang="en-US" sz="2700" i="1" dirty="0" smtClean="0">
                <a:latin typeface="KG First Time In Forever" panose="02000506000000020003" pitchFamily="2" charset="0"/>
                <a:ea typeface="KBScaredStraight" panose="02000603000000000000" pitchFamily="2" charset="0"/>
              </a:rPr>
              <a:t>“To perpetuate the principles of free government, insure justice to all, preserve peace, promote the interest and happiness of the citizen and of the family, and transmit to posterity the enjoyment of liberty, we the people of Georgia, relying upon the protection and guidance of Almighty God, do ordain and establish this Constitution.”</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Tree>
    <p:extLst>
      <p:ext uri="{BB962C8B-B14F-4D97-AF65-F5344CB8AC3E}">
        <p14:creationId xmlns:p14="http://schemas.microsoft.com/office/powerpoint/2010/main" val="1277828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8289" y="89724"/>
            <a:ext cx="4577215"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rPr>
              <a:t>Articles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endParaRPr>
          </a:p>
        </p:txBody>
      </p:sp>
      <p:sp>
        <p:nvSpPr>
          <p:cNvPr id="3" name="TextBox 2"/>
          <p:cNvSpPr txBox="1"/>
          <p:nvPr/>
        </p:nvSpPr>
        <p:spPr>
          <a:xfrm>
            <a:off x="2473019" y="1390080"/>
            <a:ext cx="7427740" cy="5693866"/>
          </a:xfrm>
          <a:prstGeom prst="rect">
            <a:avLst/>
          </a:prstGeom>
          <a:noFill/>
        </p:spPr>
        <p:txBody>
          <a:bodyPr wrap="square" rtlCol="0">
            <a:spAutoFit/>
          </a:bodyPr>
          <a:lstStyle/>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I </a:t>
            </a:r>
            <a:r>
              <a:rPr lang="en-US" sz="2800" dirty="0" smtClean="0">
                <a:latin typeface="KG First Time In Forever" panose="02000506000000020003" pitchFamily="2" charset="0"/>
                <a:ea typeface="KBScaredStraight" panose="02000603000000000000" pitchFamily="2" charset="0"/>
              </a:rPr>
              <a:t>– Bill of Rights</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II </a:t>
            </a:r>
            <a:r>
              <a:rPr lang="en-US" sz="2800" dirty="0" smtClean="0">
                <a:latin typeface="KG First Time In Forever" panose="02000506000000020003" pitchFamily="2" charset="0"/>
                <a:ea typeface="KBScaredStraight" panose="02000603000000000000" pitchFamily="2" charset="0"/>
              </a:rPr>
              <a:t>– Voting and Elections</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III </a:t>
            </a:r>
            <a:r>
              <a:rPr lang="en-US" sz="2800" dirty="0" smtClean="0">
                <a:latin typeface="KG First Time In Forever" panose="02000506000000020003" pitchFamily="2" charset="0"/>
                <a:ea typeface="KBScaredStraight" panose="02000603000000000000" pitchFamily="2" charset="0"/>
              </a:rPr>
              <a:t>– Legislative Branch</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IV </a:t>
            </a:r>
            <a:r>
              <a:rPr lang="en-US" sz="2800" dirty="0" smtClean="0">
                <a:latin typeface="KG First Time In Forever" panose="02000506000000020003" pitchFamily="2" charset="0"/>
                <a:ea typeface="KBScaredStraight" panose="02000603000000000000" pitchFamily="2" charset="0"/>
              </a:rPr>
              <a:t>– Constitutional Boards &amp; Commissions</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V </a:t>
            </a:r>
            <a:r>
              <a:rPr lang="en-US" sz="2800" dirty="0" smtClean="0">
                <a:latin typeface="KG First Time In Forever" panose="02000506000000020003" pitchFamily="2" charset="0"/>
                <a:ea typeface="KBScaredStraight" panose="02000603000000000000" pitchFamily="2" charset="0"/>
              </a:rPr>
              <a:t>– Executive Branch</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VI </a:t>
            </a:r>
            <a:r>
              <a:rPr lang="en-US" sz="2800" dirty="0" smtClean="0">
                <a:latin typeface="KG First Time In Forever" panose="02000506000000020003" pitchFamily="2" charset="0"/>
                <a:ea typeface="KBScaredStraight" panose="02000603000000000000" pitchFamily="2" charset="0"/>
              </a:rPr>
              <a:t>– Judicial Branch</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VII </a:t>
            </a:r>
            <a:r>
              <a:rPr lang="en-US" sz="2800" dirty="0" smtClean="0">
                <a:latin typeface="KG First Time In Forever" panose="02000506000000020003" pitchFamily="2" charset="0"/>
                <a:ea typeface="KBScaredStraight" panose="02000603000000000000" pitchFamily="2" charset="0"/>
              </a:rPr>
              <a:t>– Taxation and Finance</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VIII </a:t>
            </a:r>
            <a:r>
              <a:rPr lang="en-US" sz="2800" dirty="0" smtClean="0">
                <a:latin typeface="KG First Time In Forever" panose="02000506000000020003" pitchFamily="2" charset="0"/>
                <a:ea typeface="KBScaredStraight" panose="02000603000000000000" pitchFamily="2" charset="0"/>
              </a:rPr>
              <a:t>– Education</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IX </a:t>
            </a:r>
            <a:r>
              <a:rPr lang="en-US" sz="2800" dirty="0" smtClean="0">
                <a:latin typeface="KG First Time In Forever" panose="02000506000000020003" pitchFamily="2" charset="0"/>
                <a:ea typeface="KBScaredStraight" panose="02000603000000000000" pitchFamily="2" charset="0"/>
              </a:rPr>
              <a:t>– Counties &amp; Municipal Corporations</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X </a:t>
            </a:r>
            <a:r>
              <a:rPr lang="en-US" sz="2800" dirty="0" smtClean="0">
                <a:latin typeface="KG First Time In Forever" panose="02000506000000020003" pitchFamily="2" charset="0"/>
                <a:ea typeface="KBScaredStraight" panose="02000603000000000000" pitchFamily="2" charset="0"/>
              </a:rPr>
              <a:t>– Amendments to the Constitution</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XI </a:t>
            </a:r>
            <a:r>
              <a:rPr lang="en-US" sz="2800" dirty="0" smtClean="0">
                <a:latin typeface="KG First Time In Forever" panose="02000506000000020003" pitchFamily="2" charset="0"/>
                <a:ea typeface="KBScaredStraight" panose="02000603000000000000" pitchFamily="2" charset="0"/>
              </a:rPr>
              <a:t>– Miscellaneous Provisions</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Tree>
    <p:extLst>
      <p:ext uri="{BB962C8B-B14F-4D97-AF65-F5344CB8AC3E}">
        <p14:creationId xmlns:p14="http://schemas.microsoft.com/office/powerpoint/2010/main" val="2308111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679" y="0"/>
            <a:ext cx="10630154"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rPr>
              <a:t>Separation of Powers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endParaRPr>
          </a:p>
        </p:txBody>
      </p:sp>
      <p:sp>
        <p:nvSpPr>
          <p:cNvPr id="3" name="TextBox 2"/>
          <p:cNvSpPr txBox="1"/>
          <p:nvPr/>
        </p:nvSpPr>
        <p:spPr>
          <a:xfrm>
            <a:off x="2257886" y="1452833"/>
            <a:ext cx="7427740" cy="8525411"/>
          </a:xfrm>
          <a:prstGeom prst="rect">
            <a:avLst/>
          </a:prstGeom>
          <a:noFill/>
        </p:spPr>
        <p:txBody>
          <a:bodyPr wrap="square" rtlCol="0">
            <a:spAutoFit/>
          </a:bodyPr>
          <a:lstStyle/>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Like the government of the United States, Georgia’s government is divided into three different parts.</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Each branch has a different role, which is called separation of powers. </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The legislative branch (General Assembly) makes the laws that citizens must obey.</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The executive branch (governor) is the head of the government who enforces the laws.</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The judicial branch (courts) interprets the laws.</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Tree>
    <p:extLst>
      <p:ext uri="{BB962C8B-B14F-4D97-AF65-F5344CB8AC3E}">
        <p14:creationId xmlns:p14="http://schemas.microsoft.com/office/powerpoint/2010/main" val="3069989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336" y="237565"/>
            <a:ext cx="8534400"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8010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89000" y="829733"/>
            <a:ext cx="10871200" cy="2311400"/>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Can we avoid going to trial??</a:t>
            </a:r>
          </a:p>
          <a:p>
            <a:endParaRPr lang="en-US" dirty="0"/>
          </a:p>
          <a:p>
            <a:r>
              <a:rPr lang="en-US" dirty="0" smtClean="0"/>
              <a:t>Are there Peaceful Solutions??</a:t>
            </a:r>
          </a:p>
          <a:p>
            <a:endParaRPr lang="en-US" dirty="0"/>
          </a:p>
          <a:p>
            <a:r>
              <a:rPr lang="en-US" dirty="0">
                <a:hlinkClick r:id="rId2"/>
              </a:rPr>
              <a:t>http://www.gpb.org/georgiastories/stories/cops_and_robbers</a:t>
            </a:r>
            <a:endParaRPr lang="en-US" dirty="0"/>
          </a:p>
          <a:p>
            <a:endParaRPr lang="en-US" dirty="0"/>
          </a:p>
        </p:txBody>
      </p:sp>
    </p:spTree>
    <p:extLst>
      <p:ext uri="{BB962C8B-B14F-4D97-AF65-F5344CB8AC3E}">
        <p14:creationId xmlns:p14="http://schemas.microsoft.com/office/powerpoint/2010/main" val="2016611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235" y="0"/>
            <a:ext cx="9144000" cy="6858000"/>
          </a:xfrm>
          <a:prstGeom prst="rect">
            <a:avLst/>
          </a:prstGeom>
        </p:spPr>
      </p:pic>
    </p:spTree>
    <p:extLst>
      <p:ext uri="{BB962C8B-B14F-4D97-AF65-F5344CB8AC3E}">
        <p14:creationId xmlns:p14="http://schemas.microsoft.com/office/powerpoint/2010/main" val="92447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403924"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p:nvSpPr>
        <p:spPr>
          <a:xfrm>
            <a:off x="1914929" y="1363050"/>
            <a:ext cx="8490145" cy="3762568"/>
          </a:xfrm>
          <a:prstGeom prst="rect">
            <a:avLst/>
          </a:prstGeom>
          <a:noFill/>
        </p:spPr>
        <p:txBody>
          <a:bodyPr wrap="none" lIns="68580" tIns="34290" rIns="68580" bIns="34290">
            <a:spAutoFit/>
          </a:bodyPr>
          <a:lstStyle/>
          <a:p>
            <a:pPr algn="ctr"/>
            <a:r>
              <a:rPr lang="en-US" sz="8000" b="1" dirty="0" smtClean="0">
                <a:ln w="10160">
                  <a:solidFill>
                    <a:sysClr val="windowText" lastClr="000000"/>
                  </a:solidFill>
                  <a:prstDash val="solid"/>
                </a:ln>
                <a:solidFill>
                  <a:srgbClr val="EFD72B"/>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rPr>
              <a:t>Rights &amp;</a:t>
            </a:r>
          </a:p>
          <a:p>
            <a:pPr algn="ctr"/>
            <a:r>
              <a:rPr lang="en-US" sz="8000" b="1" dirty="0" smtClean="0">
                <a:ln w="10160">
                  <a:solidFill>
                    <a:sysClr val="windowText" lastClr="000000"/>
                  </a:solidFill>
                  <a:prstDash val="solid"/>
                </a:ln>
                <a:solidFill>
                  <a:srgbClr val="EFD72B"/>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rPr>
              <a:t>Responsibilities</a:t>
            </a:r>
          </a:p>
          <a:p>
            <a:pPr algn="ctr"/>
            <a:r>
              <a:rPr lang="en-US" sz="8000" b="1" dirty="0">
                <a:ln w="10160">
                  <a:solidFill>
                    <a:sysClr val="windowText" lastClr="000000"/>
                  </a:solidFill>
                  <a:prstDash val="solid"/>
                </a:ln>
                <a:solidFill>
                  <a:srgbClr val="EFD72B"/>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rPr>
              <a:t>o</a:t>
            </a:r>
            <a:r>
              <a:rPr lang="en-US" sz="8000" b="1" dirty="0" smtClean="0">
                <a:ln w="10160">
                  <a:solidFill>
                    <a:sysClr val="windowText" lastClr="000000"/>
                  </a:solidFill>
                  <a:prstDash val="solid"/>
                </a:ln>
                <a:solidFill>
                  <a:srgbClr val="EFD72B"/>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rPr>
              <a:t>f Citizens</a:t>
            </a:r>
            <a:endParaRPr lang="en-US" sz="8000" b="1" dirty="0">
              <a:ln w="10160">
                <a:solidFill>
                  <a:sysClr val="windowText" lastClr="000000"/>
                </a:solidFill>
                <a:prstDash val="solid"/>
              </a:ln>
              <a:solidFill>
                <a:srgbClr val="EFD72B"/>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1488278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3674" y="89724"/>
            <a:ext cx="3432671"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rPr>
              <a:t>Rights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endParaRPr>
          </a:p>
        </p:txBody>
      </p:sp>
      <p:sp>
        <p:nvSpPr>
          <p:cNvPr id="3" name="TextBox 2"/>
          <p:cNvSpPr txBox="1"/>
          <p:nvPr/>
        </p:nvSpPr>
        <p:spPr>
          <a:xfrm>
            <a:off x="2446124" y="1390080"/>
            <a:ext cx="7427740" cy="8648521"/>
          </a:xfrm>
          <a:prstGeom prst="rect">
            <a:avLst/>
          </a:prstGeom>
          <a:noFill/>
        </p:spPr>
        <p:txBody>
          <a:bodyPr wrap="square" rtlCol="0">
            <a:spAutoFit/>
          </a:bodyPr>
          <a:lstStyle/>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The US Constitution and the Georgia Constitution both give all citizens basic rights.</a:t>
            </a:r>
          </a:p>
          <a:p>
            <a:pPr marL="214313" indent="-214313">
              <a:buFont typeface="Arial" panose="020B0604020202020204" pitchFamily="34" charset="0"/>
              <a:buChar char="•"/>
              <a:defRPr/>
            </a:pPr>
            <a:endParaRPr lang="en-US" sz="20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Rights are standards that keep institutions from harming people’s freedom.</a:t>
            </a:r>
          </a:p>
          <a:p>
            <a:pPr marL="214313" indent="-214313">
              <a:buFont typeface="Arial" panose="020B0604020202020204" pitchFamily="34" charset="0"/>
              <a:buChar char="•"/>
              <a:defRPr/>
            </a:pPr>
            <a:endParaRPr lang="en-US" sz="20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The Bill of Rights in Georgia’s Constitution lists the rights of the citizens:</a:t>
            </a:r>
          </a:p>
          <a:p>
            <a:pPr marL="671513" lvl="1"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Right to freedom of speech and religion, right to keep and bear arms, right to trail by jury, right to a lawyer, etc.</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Tree>
    <p:extLst>
      <p:ext uri="{BB962C8B-B14F-4D97-AF65-F5344CB8AC3E}">
        <p14:creationId xmlns:p14="http://schemas.microsoft.com/office/powerpoint/2010/main" val="4070523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9408" y="152479"/>
            <a:ext cx="8490146"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rPr>
              <a:t>Responsibilities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endParaRPr>
          </a:p>
        </p:txBody>
      </p:sp>
      <p:sp>
        <p:nvSpPr>
          <p:cNvPr id="3" name="TextBox 2"/>
          <p:cNvSpPr txBox="1"/>
          <p:nvPr/>
        </p:nvSpPr>
        <p:spPr>
          <a:xfrm>
            <a:off x="2580592" y="1452835"/>
            <a:ext cx="7427740" cy="8202245"/>
          </a:xfrm>
          <a:prstGeom prst="rect">
            <a:avLst/>
          </a:prstGeom>
          <a:noFill/>
        </p:spPr>
        <p:txBody>
          <a:bodyPr wrap="square" rtlCol="0">
            <a:spAutoFit/>
          </a:bodyPr>
          <a:lstStyle/>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Along with rights come rules and responsibilities. </a:t>
            </a:r>
          </a:p>
          <a:p>
            <a:pPr marL="214313" indent="-214313">
              <a:buFont typeface="Arial" panose="020B0604020202020204" pitchFamily="34" charset="0"/>
              <a:buChar char="•"/>
              <a:defRPr/>
            </a:pPr>
            <a:endParaRPr lang="en-US" sz="29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Laws made by the government protect people’s rights.</a:t>
            </a:r>
          </a:p>
          <a:p>
            <a:pPr marL="214313" indent="-214313">
              <a:buFont typeface="Arial" panose="020B0604020202020204" pitchFamily="34" charset="0"/>
              <a:buChar char="•"/>
              <a:defRPr/>
            </a:pPr>
            <a:endParaRPr lang="en-US" sz="29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As citizens, we have responsibilities to take care of ourselves, respect the rights of others, and obey rules and laws.</a:t>
            </a:r>
          </a:p>
          <a:p>
            <a:pPr marL="214313" indent="-214313">
              <a:buFont typeface="Arial" panose="020B0604020202020204" pitchFamily="34" charset="0"/>
              <a:buChar char="•"/>
              <a:defRPr/>
            </a:pPr>
            <a:endParaRPr lang="en-US" sz="2900" dirty="0">
              <a:latin typeface="KG First Time In Forever" panose="02000506000000020003" pitchFamily="2" charset="0"/>
              <a:ea typeface="KBScaredStraight" panose="02000603000000000000" pitchFamily="2" charset="0"/>
            </a:endParaRPr>
          </a:p>
          <a:p>
            <a:pPr>
              <a:defRPr/>
            </a:pPr>
            <a:endParaRPr lang="en-US" sz="29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Tree>
    <p:extLst>
      <p:ext uri="{BB962C8B-B14F-4D97-AF65-F5344CB8AC3E}">
        <p14:creationId xmlns:p14="http://schemas.microsoft.com/office/powerpoint/2010/main" val="3394823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4775" y="152479"/>
            <a:ext cx="5611857"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rPr>
              <a:t>Examples: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endParaRPr>
          </a:p>
        </p:txBody>
      </p:sp>
      <p:sp>
        <p:nvSpPr>
          <p:cNvPr id="3" name="TextBox 2"/>
          <p:cNvSpPr txBox="1"/>
          <p:nvPr/>
        </p:nvSpPr>
        <p:spPr>
          <a:xfrm>
            <a:off x="2526810" y="1452835"/>
            <a:ext cx="7427740" cy="7755969"/>
          </a:xfrm>
          <a:prstGeom prst="rect">
            <a:avLst/>
          </a:prstGeom>
          <a:noFill/>
        </p:spPr>
        <p:txBody>
          <a:bodyPr wrap="square" rtlCol="0">
            <a:spAutoFit/>
          </a:bodyPr>
          <a:lstStyle/>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The Constitution grants the right to freedom of religion; however, worship must obey the laws of the state. It cannot be immoral or harm people.</a:t>
            </a:r>
          </a:p>
          <a:p>
            <a:pPr marL="214313" indent="-214313">
              <a:buFont typeface="Arial" panose="020B0604020202020204" pitchFamily="34" charset="0"/>
              <a:buChar char="•"/>
              <a:defRPr/>
            </a:pPr>
            <a:endParaRPr lang="en-US" sz="29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It also grants the right to bear arms, but people must obey the laws that deal with owning and carrying guns.</a:t>
            </a:r>
          </a:p>
          <a:p>
            <a:pPr marL="214313" indent="-214313">
              <a:buFont typeface="Arial" panose="020B0604020202020204" pitchFamily="34" charset="0"/>
              <a:buChar char="•"/>
              <a:defRPr/>
            </a:pPr>
            <a:endParaRPr lang="en-US" sz="2900" dirty="0">
              <a:latin typeface="KG First Time In Forever" panose="02000506000000020003" pitchFamily="2" charset="0"/>
              <a:ea typeface="KBScaredStraight" panose="02000603000000000000" pitchFamily="2" charset="0"/>
            </a:endParaRPr>
          </a:p>
          <a:p>
            <a:pPr>
              <a:defRPr/>
            </a:pPr>
            <a:endParaRPr lang="en-US" sz="29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Tree>
    <p:extLst>
      <p:ext uri="{BB962C8B-B14F-4D97-AF65-F5344CB8AC3E}">
        <p14:creationId xmlns:p14="http://schemas.microsoft.com/office/powerpoint/2010/main" val="3541195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3494" y="89724"/>
            <a:ext cx="8382744"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rPr>
              <a:t>2 Party System</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endParaRPr>
          </a:p>
        </p:txBody>
      </p:sp>
      <p:sp>
        <p:nvSpPr>
          <p:cNvPr id="3" name="TextBox 2"/>
          <p:cNvSpPr txBox="1"/>
          <p:nvPr/>
        </p:nvSpPr>
        <p:spPr>
          <a:xfrm>
            <a:off x="2230973" y="1390080"/>
            <a:ext cx="7427740" cy="5262979"/>
          </a:xfrm>
          <a:prstGeom prst="rect">
            <a:avLst/>
          </a:prstGeom>
          <a:noFill/>
        </p:spPr>
        <p:txBody>
          <a:bodyPr wrap="square" rtlCol="0">
            <a:spAutoFit/>
          </a:bodyPr>
          <a:lstStyle/>
          <a:p>
            <a:pPr marL="214313" indent="-214313">
              <a:buFont typeface="Arial" panose="020B0604020202020204" pitchFamily="34" charset="0"/>
              <a:buChar char="•"/>
              <a:defRPr/>
            </a:pPr>
            <a:r>
              <a:rPr lang="en-US" sz="2400" dirty="0" smtClean="0">
                <a:latin typeface="KG First Time In Forever" panose="02000506000000020003" pitchFamily="2" charset="0"/>
                <a:ea typeface="KBScaredStraight" panose="02000603000000000000" pitchFamily="2" charset="0"/>
              </a:rPr>
              <a:t>There are two main political parties in the US: Democratic Party and Republican Party.</a:t>
            </a:r>
          </a:p>
          <a:p>
            <a:pPr marL="214313" indent="-214313">
              <a:buFont typeface="Arial" panose="020B0604020202020204" pitchFamily="34" charset="0"/>
              <a:buChar char="•"/>
              <a:defRPr/>
            </a:pPr>
            <a:endParaRPr lang="en-US" sz="24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400" dirty="0" smtClean="0">
                <a:latin typeface="KG First Time In Forever" panose="02000506000000020003" pitchFamily="2" charset="0"/>
                <a:ea typeface="KBScaredStraight" panose="02000603000000000000" pitchFamily="2" charset="0"/>
              </a:rPr>
              <a:t>Although there are other parties, one of the two major parties usually controls the government (on a national level and in Georgia).</a:t>
            </a:r>
          </a:p>
          <a:p>
            <a:pPr marL="214313" indent="-214313">
              <a:buFont typeface="Arial" panose="020B0604020202020204" pitchFamily="34" charset="0"/>
              <a:buChar char="•"/>
              <a:defRPr/>
            </a:pPr>
            <a:endParaRPr lang="en-US" sz="24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400" dirty="0" smtClean="0">
                <a:latin typeface="KG First Time In Forever" panose="02000506000000020003" pitchFamily="2" charset="0"/>
                <a:ea typeface="KBScaredStraight" panose="02000603000000000000" pitchFamily="2" charset="0"/>
              </a:rPr>
              <a:t>From time to time, people feel that neither party represents their ideas and third parties are formed to challenge the two major parties.</a:t>
            </a:r>
          </a:p>
          <a:p>
            <a:pPr marL="214313" indent="-214313">
              <a:buFont typeface="Arial" panose="020B0604020202020204" pitchFamily="34" charset="0"/>
              <a:buChar char="•"/>
              <a:defRPr/>
            </a:pPr>
            <a:endParaRPr lang="en-US" sz="24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400" dirty="0" smtClean="0">
                <a:latin typeface="KG First Time In Forever" panose="02000506000000020003" pitchFamily="2" charset="0"/>
                <a:ea typeface="KBScaredStraight" panose="02000603000000000000" pitchFamily="2" charset="0"/>
              </a:rPr>
              <a:t>Third party candidates rarely win elections; however, they are valuable because they introduce new ideas or issues that should not be ignored.</a:t>
            </a:r>
            <a:endParaRPr lang="en-US" sz="2400" dirty="0">
              <a:latin typeface="KG First Time In Forever" panose="02000506000000020003" pitchFamily="2" charset="0"/>
              <a:ea typeface="KBScaredStraight" panose="02000603000000000000" pitchFamily="2" charset="0"/>
            </a:endParaRPr>
          </a:p>
        </p:txBody>
      </p:sp>
    </p:spTree>
    <p:extLst>
      <p:ext uri="{BB962C8B-B14F-4D97-AF65-F5344CB8AC3E}">
        <p14:creationId xmlns:p14="http://schemas.microsoft.com/office/powerpoint/2010/main" val="1656871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9043" y="89724"/>
            <a:ext cx="5317802"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rPr>
              <a:t>Functions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endParaRPr>
          </a:p>
        </p:txBody>
      </p:sp>
      <p:sp>
        <p:nvSpPr>
          <p:cNvPr id="3" name="TextBox 2"/>
          <p:cNvSpPr txBox="1"/>
          <p:nvPr/>
        </p:nvSpPr>
        <p:spPr>
          <a:xfrm>
            <a:off x="2464055" y="1390080"/>
            <a:ext cx="7427740" cy="4031873"/>
          </a:xfrm>
          <a:prstGeom prst="rect">
            <a:avLst/>
          </a:prstGeom>
          <a:noFill/>
        </p:spPr>
        <p:txBody>
          <a:bodyPr wrap="square" rtlCol="0">
            <a:spAutoFit/>
          </a:bodyPr>
          <a:lstStyle/>
          <a:p>
            <a:pPr marL="214313" indent="-214313">
              <a:buFont typeface="Arial" panose="020B0604020202020204" pitchFamily="34" charset="0"/>
              <a:buChar char="•"/>
              <a:defRPr/>
            </a:pPr>
            <a:r>
              <a:rPr lang="en-US" sz="3200" dirty="0" smtClean="0">
                <a:latin typeface="KG First Time In Forever" panose="02000506000000020003" pitchFamily="2" charset="0"/>
                <a:ea typeface="KBScaredStraight" panose="02000603000000000000" pitchFamily="2" charset="0"/>
              </a:rPr>
              <a:t>Recruiting and nominating candidates</a:t>
            </a: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3200" dirty="0" smtClean="0">
                <a:latin typeface="KG First Time In Forever" panose="02000506000000020003" pitchFamily="2" charset="0"/>
                <a:ea typeface="KBScaredStraight" panose="02000603000000000000" pitchFamily="2" charset="0"/>
              </a:rPr>
              <a:t>Educating voters about campaign issues</a:t>
            </a: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3200" dirty="0" smtClean="0">
                <a:latin typeface="KG First Time In Forever" panose="02000506000000020003" pitchFamily="2" charset="0"/>
                <a:ea typeface="KBScaredStraight" panose="02000603000000000000" pitchFamily="2" charset="0"/>
              </a:rPr>
              <a:t>Helping candidates win the elections</a:t>
            </a: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3200" dirty="0" smtClean="0">
                <a:latin typeface="KG First Time In Forever" panose="02000506000000020003" pitchFamily="2" charset="0"/>
                <a:ea typeface="KBScaredStraight" panose="02000603000000000000" pitchFamily="2" charset="0"/>
              </a:rPr>
              <a:t>Monitoring the actions of the elected official</a:t>
            </a:r>
            <a:endParaRPr lang="en-US" sz="3200" dirty="0">
              <a:latin typeface="KG First Time In Forever" panose="02000506000000020003" pitchFamily="2" charset="0"/>
              <a:ea typeface="KBScaredStraight" panose="02000603000000000000" pitchFamily="2" charset="0"/>
            </a:endParaRPr>
          </a:p>
        </p:txBody>
      </p:sp>
    </p:spTree>
    <p:extLst>
      <p:ext uri="{BB962C8B-B14F-4D97-AF65-F5344CB8AC3E}">
        <p14:creationId xmlns:p14="http://schemas.microsoft.com/office/powerpoint/2010/main" val="2545940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4261" y="89724"/>
            <a:ext cx="6103274"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rPr>
              <a:t>The Pledge</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endParaRPr>
          </a:p>
        </p:txBody>
      </p:sp>
      <p:sp>
        <p:nvSpPr>
          <p:cNvPr id="3" name="TextBox 2"/>
          <p:cNvSpPr txBox="1"/>
          <p:nvPr/>
        </p:nvSpPr>
        <p:spPr>
          <a:xfrm>
            <a:off x="2222010" y="1390080"/>
            <a:ext cx="7427740" cy="8371523"/>
          </a:xfrm>
          <a:prstGeom prst="rect">
            <a:avLst/>
          </a:prstGeom>
          <a:noFill/>
        </p:spPr>
        <p:txBody>
          <a:bodyPr wrap="square" rtlCol="0">
            <a:spAutoFit/>
          </a:bodyPr>
          <a:lstStyle/>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In 1935, the Georgia legislature adopted the Pledge of Allegiance to the Georgia Flag.</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800" i="1" dirty="0" smtClean="0">
                <a:latin typeface="KG First Time In Forever" panose="02000506000000020003" pitchFamily="2" charset="0"/>
                <a:ea typeface="KBScaredStraight" panose="02000603000000000000" pitchFamily="2" charset="0"/>
              </a:rPr>
              <a:t>“I pledge allegiance to the Georgia flag and to the principles for which it stands: Wisdom, Justice, and Moderation.”</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The three important principles of the Pledge of Allegiance are the same ones displayed on the coat of arms.</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6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Tree>
    <p:extLst>
      <p:ext uri="{BB962C8B-B14F-4D97-AF65-F5344CB8AC3E}">
        <p14:creationId xmlns:p14="http://schemas.microsoft.com/office/powerpoint/2010/main" val="2164291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3079" y="125584"/>
            <a:ext cx="6387005"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rPr>
              <a:t>3 Principles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KG Second Chances Solid" panose="02000000000000000000" pitchFamily="2" charset="0"/>
            </a:endParaRPr>
          </a:p>
        </p:txBody>
      </p:sp>
      <p:sp>
        <p:nvSpPr>
          <p:cNvPr id="3" name="TextBox 2"/>
          <p:cNvSpPr txBox="1"/>
          <p:nvPr/>
        </p:nvSpPr>
        <p:spPr>
          <a:xfrm>
            <a:off x="2302693" y="1425940"/>
            <a:ext cx="7427740" cy="9356408"/>
          </a:xfrm>
          <a:prstGeom prst="rect">
            <a:avLst/>
          </a:prstGeom>
          <a:noFill/>
        </p:spPr>
        <p:txBody>
          <a:bodyPr wrap="square" rtlCol="0">
            <a:spAutoFit/>
          </a:bodyPr>
          <a:lstStyle/>
          <a:p>
            <a:pPr marL="214313" indent="-214313">
              <a:buFont typeface="Arial" panose="020B0604020202020204" pitchFamily="34" charset="0"/>
              <a:buChar char="•"/>
              <a:defRPr/>
            </a:pPr>
            <a:r>
              <a:rPr lang="en-US" sz="3200" i="1" dirty="0" smtClean="0">
                <a:latin typeface="KG First Time In Forever" panose="02000506000000020003" pitchFamily="2" charset="0"/>
                <a:ea typeface="KBScaredStraight" panose="02000603000000000000" pitchFamily="2" charset="0"/>
              </a:rPr>
              <a:t>Wisdom</a:t>
            </a:r>
            <a:r>
              <a:rPr lang="en-US" sz="3200" dirty="0" smtClean="0">
                <a:latin typeface="KG First Time In Forever" panose="02000506000000020003" pitchFamily="2" charset="0"/>
                <a:ea typeface="KBScaredStraight" panose="02000603000000000000" pitchFamily="2" charset="0"/>
              </a:rPr>
              <a:t> reminds the legislative branch to be wise in creating laws.</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3200" i="1" dirty="0" smtClean="0">
                <a:latin typeface="KG First Time In Forever" panose="02000506000000020003" pitchFamily="2" charset="0"/>
                <a:ea typeface="KBScaredStraight" panose="02000603000000000000" pitchFamily="2" charset="0"/>
              </a:rPr>
              <a:t>Justice</a:t>
            </a:r>
            <a:r>
              <a:rPr lang="en-US" sz="3200" dirty="0" smtClean="0">
                <a:latin typeface="KG First Time In Forever" panose="02000506000000020003" pitchFamily="2" charset="0"/>
                <a:ea typeface="KBScaredStraight" panose="02000603000000000000" pitchFamily="2" charset="0"/>
              </a:rPr>
              <a:t> appeals to the judicial branch for fair and just decisions.</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3200" i="1" dirty="0" smtClean="0">
                <a:latin typeface="KG First Time In Forever" panose="02000506000000020003" pitchFamily="2" charset="0"/>
                <a:ea typeface="KBScaredStraight" panose="02000603000000000000" pitchFamily="2" charset="0"/>
              </a:rPr>
              <a:t>Moderation</a:t>
            </a:r>
            <a:r>
              <a:rPr lang="en-US" sz="3200" dirty="0" smtClean="0">
                <a:latin typeface="KG First Time In Forever" panose="02000506000000020003" pitchFamily="2" charset="0"/>
                <a:ea typeface="KBScaredStraight" panose="02000603000000000000" pitchFamily="2" charset="0"/>
              </a:rPr>
              <a:t> urges the executive branch to carry out laws calmly within the boundaries of the law.</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6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Tree>
    <p:extLst>
      <p:ext uri="{BB962C8B-B14F-4D97-AF65-F5344CB8AC3E}">
        <p14:creationId xmlns:p14="http://schemas.microsoft.com/office/powerpoint/2010/main" val="3812271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Organization of Executive Branch</a:t>
            </a:r>
            <a:endParaRPr lang="en-US" dirty="0"/>
          </a:p>
        </p:txBody>
      </p:sp>
      <p:sp>
        <p:nvSpPr>
          <p:cNvPr id="3"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mtClean="0"/>
              <a:t>Largest branch of Georgia’s government. </a:t>
            </a:r>
          </a:p>
          <a:p>
            <a:pPr marL="514350" indent="-514350">
              <a:buFont typeface="+mj-lt"/>
              <a:buAutoNum type="arabicPeriod"/>
            </a:pPr>
            <a:r>
              <a:rPr lang="en-US" smtClean="0"/>
              <a:t>Governor is the highest position responsible for enforcing the law</a:t>
            </a:r>
          </a:p>
          <a:p>
            <a:pPr marL="514350" indent="-514350">
              <a:buFont typeface="+mj-lt"/>
              <a:buAutoNum type="arabicPeriod"/>
            </a:pPr>
            <a:endParaRPr lang="en-US" smtClean="0"/>
          </a:p>
          <a:p>
            <a:pPr marL="0" indent="0">
              <a:buFont typeface="Arial" panose="020B0604020202020204" pitchFamily="34" charset="0"/>
              <a:buNone/>
            </a:pPr>
            <a:r>
              <a:rPr lang="en-US" smtClean="0"/>
              <a:t>Georgia Stories:</a:t>
            </a:r>
          </a:p>
          <a:p>
            <a:pPr marL="0" indent="0">
              <a:buFont typeface="Arial" panose="020B0604020202020204" pitchFamily="34" charset="0"/>
              <a:buNone/>
            </a:pPr>
            <a:r>
              <a:rPr lang="en-US" smtClean="0">
                <a:hlinkClick r:id="rId2"/>
              </a:rPr>
              <a:t>http://www.gpb.org/georgiastories/stories/executive_branch</a:t>
            </a:r>
            <a:endParaRPr lang="en-US"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701413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Rights Do Juveniles Have???</a:t>
            </a:r>
            <a:endParaRPr lang="en-US" dirty="0"/>
          </a:p>
        </p:txBody>
      </p:sp>
      <p:sp>
        <p:nvSpPr>
          <p:cNvPr id="4" name="Content Placeholder 3"/>
          <p:cNvSpPr>
            <a:spLocks noGrp="1"/>
          </p:cNvSpPr>
          <p:nvPr>
            <p:ph idx="1"/>
          </p:nvPr>
        </p:nvSpPr>
        <p:spPr/>
        <p:txBody>
          <a:bodyPr/>
          <a:lstStyle/>
          <a:p>
            <a:endParaRPr lang="en-US" dirty="0"/>
          </a:p>
          <a:p>
            <a:pPr marL="0" indent="0">
              <a:buNone/>
            </a:pPr>
            <a:r>
              <a:rPr lang="en-US" sz="4400" dirty="0"/>
              <a:t>Are these right different from Adults?</a:t>
            </a:r>
          </a:p>
          <a:p>
            <a:endParaRPr lang="en-US" dirty="0"/>
          </a:p>
        </p:txBody>
      </p:sp>
    </p:spTree>
    <p:extLst>
      <p:ext uri="{BB962C8B-B14F-4D97-AF65-F5344CB8AC3E}">
        <p14:creationId xmlns:p14="http://schemas.microsoft.com/office/powerpoint/2010/main" val="28807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94534"/>
            <a:ext cx="10515600" cy="3999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t>Executive Offices</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1367017713"/>
              </p:ext>
            </p:extLst>
          </p:nvPr>
        </p:nvGraphicFramePr>
        <p:xfrm>
          <a:off x="977641" y="682338"/>
          <a:ext cx="10340392" cy="5948680"/>
        </p:xfrm>
        <a:graphic>
          <a:graphicData uri="http://schemas.openxmlformats.org/drawingml/2006/table">
            <a:tbl>
              <a:tblPr firstRow="1" bandRow="1">
                <a:tableStyleId>{5C22544A-7EE6-4342-B048-85BDC9FD1C3A}</a:tableStyleId>
              </a:tblPr>
              <a:tblGrid>
                <a:gridCol w="4359469"/>
                <a:gridCol w="2220686"/>
                <a:gridCol w="3760237"/>
              </a:tblGrid>
              <a:tr h="370840">
                <a:tc>
                  <a:txBody>
                    <a:bodyPr/>
                    <a:lstStyle/>
                    <a:p>
                      <a:pPr algn="ctr"/>
                      <a:r>
                        <a:rPr lang="en-US" dirty="0" smtClean="0"/>
                        <a:t>Governor</a:t>
                      </a:r>
                      <a:endParaRPr lang="en-US" dirty="0"/>
                    </a:p>
                  </a:txBody>
                  <a:tcPr/>
                </a:tc>
                <a:tc>
                  <a:txBody>
                    <a:bodyPr/>
                    <a:lstStyle/>
                    <a:p>
                      <a:pPr algn="ctr"/>
                      <a:endParaRPr lang="en-US" dirty="0"/>
                    </a:p>
                  </a:txBody>
                  <a:tcPr/>
                </a:tc>
                <a:tc>
                  <a:txBody>
                    <a:bodyPr/>
                    <a:lstStyle/>
                    <a:p>
                      <a:pPr algn="ctr"/>
                      <a:r>
                        <a:rPr lang="en-US" dirty="0" smtClean="0"/>
                        <a:t>Lieutenant</a:t>
                      </a:r>
                      <a:r>
                        <a:rPr lang="en-US" baseline="0" dirty="0" smtClean="0"/>
                        <a:t> Governor</a:t>
                      </a:r>
                      <a:endParaRPr lang="en-US" dirty="0"/>
                    </a:p>
                  </a:txBody>
                  <a:tcPr/>
                </a:tc>
              </a:tr>
              <a:tr h="370840">
                <a:tc>
                  <a:txBody>
                    <a:bodyPr/>
                    <a:lstStyle/>
                    <a:p>
                      <a:pPr marL="285750" indent="-285750">
                        <a:buFont typeface="Arial" panose="020B0604020202020204" pitchFamily="34" charset="0"/>
                        <a:buChar char="•"/>
                      </a:pPr>
                      <a:r>
                        <a:rPr lang="en-US" sz="1600" dirty="0" smtClean="0"/>
                        <a:t>30 years old </a:t>
                      </a:r>
                    </a:p>
                    <a:p>
                      <a:pPr marL="285750" indent="-285750">
                        <a:buFont typeface="Arial" panose="020B0604020202020204" pitchFamily="34" charset="0"/>
                        <a:buChar char="•"/>
                      </a:pPr>
                      <a:r>
                        <a:rPr lang="en-US" sz="1600" dirty="0" smtClean="0"/>
                        <a:t>Resident of GA for six years </a:t>
                      </a:r>
                    </a:p>
                    <a:p>
                      <a:pPr marL="285750" indent="-285750">
                        <a:buFont typeface="Arial" panose="020B0604020202020204" pitchFamily="34" charset="0"/>
                        <a:buChar char="•"/>
                      </a:pPr>
                      <a:r>
                        <a:rPr lang="en-US" sz="1600" dirty="0" smtClean="0"/>
                        <a:t>U.S. citizen for 15 years</a:t>
                      </a:r>
                      <a:endParaRPr lang="en-US" sz="1600" dirty="0"/>
                    </a:p>
                  </a:txBody>
                  <a:tcPr/>
                </a:tc>
                <a:tc>
                  <a:txBody>
                    <a:bodyPr/>
                    <a:lstStyle/>
                    <a:p>
                      <a:pPr algn="ctr"/>
                      <a:r>
                        <a:rPr lang="en-US" sz="1600" dirty="0" smtClean="0"/>
                        <a:t>Qualifications</a:t>
                      </a:r>
                      <a:endParaRPr lang="en-US" sz="1600" dirty="0"/>
                    </a:p>
                  </a:txBody>
                  <a:tcPr/>
                </a:tc>
                <a:tc>
                  <a:txBody>
                    <a:bodyPr/>
                    <a:lstStyle/>
                    <a:p>
                      <a:pPr marL="285750" indent="-285750">
                        <a:buFont typeface="Arial" panose="020B0604020202020204" pitchFamily="34" charset="0"/>
                        <a:buChar char="•"/>
                      </a:pPr>
                      <a:r>
                        <a:rPr lang="en-US" sz="1600" dirty="0" smtClean="0"/>
                        <a:t>30 years old </a:t>
                      </a:r>
                    </a:p>
                    <a:p>
                      <a:pPr marL="285750" indent="-285750">
                        <a:buFont typeface="Arial" panose="020B0604020202020204" pitchFamily="34" charset="0"/>
                        <a:buChar char="•"/>
                      </a:pPr>
                      <a:r>
                        <a:rPr lang="en-US" sz="1600" dirty="0" smtClean="0"/>
                        <a:t>Resident of GA for six years </a:t>
                      </a:r>
                    </a:p>
                    <a:p>
                      <a:pPr marL="285750" indent="-285750">
                        <a:buFont typeface="Arial" panose="020B0604020202020204" pitchFamily="34" charset="0"/>
                        <a:buChar char="•"/>
                      </a:pPr>
                      <a:r>
                        <a:rPr lang="en-US" sz="1600" dirty="0" smtClean="0"/>
                        <a:t>U.S. citizen for 15 years</a:t>
                      </a:r>
                    </a:p>
                    <a:p>
                      <a:endParaRPr lang="en-US" sz="1600" dirty="0" smtClean="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Two</a:t>
                      </a:r>
                      <a:r>
                        <a:rPr lang="en-US" sz="1600" baseline="0" dirty="0" smtClean="0"/>
                        <a:t> 4 year terms</a:t>
                      </a:r>
                      <a:endParaRPr lang="en-US" sz="1600" dirty="0" smtClean="0"/>
                    </a:p>
                  </a:txBody>
                  <a:tcPr/>
                </a:tc>
                <a:tc>
                  <a:txBody>
                    <a:bodyPr/>
                    <a:lstStyle/>
                    <a:p>
                      <a:pPr algn="ctr"/>
                      <a:r>
                        <a:rPr lang="en-US" sz="1600" dirty="0" smtClean="0"/>
                        <a:t>Term</a:t>
                      </a:r>
                      <a:endParaRPr lang="en-US" sz="1600" dirty="0"/>
                    </a:p>
                  </a:txBody>
                  <a:tcPr/>
                </a:tc>
                <a:tc>
                  <a:txBody>
                    <a:bodyPr/>
                    <a:lstStyle/>
                    <a:p>
                      <a:pPr marL="285750" indent="-285750">
                        <a:buFont typeface="Arial" panose="020B0604020202020204" pitchFamily="34" charset="0"/>
                        <a:buChar char="•"/>
                      </a:pPr>
                      <a:r>
                        <a:rPr lang="en-US" sz="1600" baseline="0" dirty="0" smtClean="0"/>
                        <a:t>4 year terms (unlimited)</a:t>
                      </a:r>
                      <a:endParaRPr lang="en-US" sz="1600" dirty="0" smtClean="0"/>
                    </a:p>
                    <a:p>
                      <a:pPr marL="285750" indent="-285750">
                        <a:buFont typeface="Arial" panose="020B0604020202020204" pitchFamily="34" charset="0"/>
                        <a:buChar char="•"/>
                      </a:pPr>
                      <a:endParaRPr lang="en-US" sz="1600" dirty="0"/>
                    </a:p>
                  </a:txBody>
                  <a:tcPr/>
                </a:tc>
              </a:tr>
              <a:tr h="370840">
                <a:tc>
                  <a:txBody>
                    <a:bodyPr/>
                    <a:lstStyle/>
                    <a:p>
                      <a:pPr marL="285750" indent="-285750">
                        <a:buFont typeface="Arial" panose="020B0604020202020204" pitchFamily="34" charset="0"/>
                        <a:buChar char="•"/>
                      </a:pPr>
                      <a:r>
                        <a:rPr lang="en-US" sz="1600" dirty="0" smtClean="0"/>
                        <a:t>Every 4 years (even numbered years)</a:t>
                      </a:r>
                      <a:endParaRPr lang="en-US" sz="1600" dirty="0"/>
                    </a:p>
                  </a:txBody>
                  <a:tcPr/>
                </a:tc>
                <a:tc>
                  <a:txBody>
                    <a:bodyPr/>
                    <a:lstStyle/>
                    <a:p>
                      <a:pPr algn="ctr"/>
                      <a:r>
                        <a:rPr lang="en-US" sz="1600" dirty="0" smtClean="0"/>
                        <a:t>Election</a:t>
                      </a:r>
                      <a:endParaRPr lang="en-US" sz="1600" dirty="0"/>
                    </a:p>
                  </a:txBody>
                  <a:tcPr/>
                </a:tc>
                <a:tc>
                  <a:txBody>
                    <a:bodyPr/>
                    <a:lstStyle/>
                    <a:p>
                      <a:pPr marL="285750" indent="-285750">
                        <a:buFont typeface="Arial" panose="020B0604020202020204" pitchFamily="34" charset="0"/>
                        <a:buChar char="•"/>
                      </a:pPr>
                      <a:r>
                        <a:rPr lang="en-US" sz="1600" dirty="0" smtClean="0"/>
                        <a:t>Every 4 years (even numbered years)</a:t>
                      </a:r>
                    </a:p>
                    <a:p>
                      <a:pPr marL="285750" indent="-285750">
                        <a:buFont typeface="Arial" panose="020B0604020202020204" pitchFamily="34" charset="0"/>
                        <a:buChar char="•"/>
                      </a:pPr>
                      <a:endParaRPr lang="en-US" sz="1600" dirty="0"/>
                    </a:p>
                  </a:txBody>
                  <a:tcPr/>
                </a:tc>
              </a:tr>
              <a:tr h="370840">
                <a:tc>
                  <a:txBody>
                    <a:bodyPr/>
                    <a:lstStyle/>
                    <a:p>
                      <a:pPr marL="285750" indent="-285750">
                        <a:buFont typeface="Arial" panose="020B0604020202020204" pitchFamily="34" charset="0"/>
                        <a:buChar char="•"/>
                      </a:pPr>
                      <a:r>
                        <a:rPr lang="en-US" sz="1600" dirty="0" smtClean="0"/>
                        <a:t>Oversees operation of executive branch</a:t>
                      </a:r>
                    </a:p>
                    <a:p>
                      <a:pPr marL="285750" indent="-285750">
                        <a:buFont typeface="Arial" panose="020B0604020202020204" pitchFamily="34" charset="0"/>
                        <a:buChar char="•"/>
                      </a:pPr>
                      <a:r>
                        <a:rPr lang="en-US" sz="1600" dirty="0" smtClean="0"/>
                        <a:t>Chief law enforcement officer </a:t>
                      </a:r>
                    </a:p>
                    <a:p>
                      <a:pPr marL="285750" indent="-285750">
                        <a:buFont typeface="Arial" panose="020B0604020202020204" pitchFamily="34" charset="0"/>
                        <a:buChar char="•"/>
                      </a:pPr>
                      <a:r>
                        <a:rPr lang="en-US" sz="1600" dirty="0" smtClean="0"/>
                        <a:t>Commander-in-chief of state’s military </a:t>
                      </a:r>
                    </a:p>
                    <a:p>
                      <a:pPr marL="285750" indent="-285750">
                        <a:buFont typeface="Arial" panose="020B0604020202020204" pitchFamily="34" charset="0"/>
                        <a:buChar char="•"/>
                      </a:pPr>
                      <a:r>
                        <a:rPr lang="en-US" sz="1600" dirty="0" smtClean="0"/>
                        <a:t>Proposes annual budget </a:t>
                      </a:r>
                    </a:p>
                    <a:p>
                      <a:pPr marL="285750" indent="-285750">
                        <a:buFont typeface="Arial" panose="020B0604020202020204" pitchFamily="34" charset="0"/>
                        <a:buChar char="•"/>
                      </a:pPr>
                      <a:r>
                        <a:rPr lang="en-US" sz="1600" dirty="0" smtClean="0"/>
                        <a:t>Recommends new laws</a:t>
                      </a:r>
                    </a:p>
                    <a:p>
                      <a:pPr marL="285750" indent="-285750">
                        <a:buFont typeface="Arial" panose="020B0604020202020204" pitchFamily="34" charset="0"/>
                        <a:buChar char="•"/>
                      </a:pPr>
                      <a:r>
                        <a:rPr lang="en-US" sz="1600" dirty="0" smtClean="0"/>
                        <a:t>Gives “state of the state” address </a:t>
                      </a:r>
                    </a:p>
                    <a:p>
                      <a:pPr marL="285750" indent="-285750">
                        <a:buFont typeface="Arial" panose="020B0604020202020204" pitchFamily="34" charset="0"/>
                        <a:buChar char="•"/>
                      </a:pPr>
                      <a:r>
                        <a:rPr lang="en-US" sz="1600" dirty="0" smtClean="0"/>
                        <a:t>Fills government vacancies</a:t>
                      </a:r>
                    </a:p>
                    <a:p>
                      <a:pPr marL="285750" indent="-285750">
                        <a:buFont typeface="Arial" panose="020B0604020202020204" pitchFamily="34" charset="0"/>
                        <a:buChar char="•"/>
                      </a:pPr>
                      <a:r>
                        <a:rPr lang="en-US" sz="1600" dirty="0" smtClean="0"/>
                        <a:t>Call special sessions of the General Assembly</a:t>
                      </a:r>
                    </a:p>
                    <a:p>
                      <a:endParaRPr lang="en-US" sz="1600" dirty="0"/>
                    </a:p>
                  </a:txBody>
                  <a:tcPr/>
                </a:tc>
                <a:tc>
                  <a:txBody>
                    <a:bodyPr/>
                    <a:lstStyle/>
                    <a:p>
                      <a:pPr algn="ctr"/>
                      <a:r>
                        <a:rPr lang="en-US" sz="1600" dirty="0" smtClean="0"/>
                        <a:t>Formal Powers</a:t>
                      </a:r>
                      <a:endParaRPr lang="en-US" sz="1600" dirty="0"/>
                    </a:p>
                  </a:txBody>
                  <a:tcPr/>
                </a:tc>
                <a:tc>
                  <a:txBody>
                    <a:bodyPr/>
                    <a:lstStyle/>
                    <a:p>
                      <a:pPr marL="285750" indent="-285750">
                        <a:buFont typeface="Arial" panose="020B0604020202020204" pitchFamily="34" charset="0"/>
                        <a:buChar char="•"/>
                      </a:pPr>
                      <a:r>
                        <a:rPr lang="en-US" sz="1600" dirty="0" smtClean="0"/>
                        <a:t>Presides over the Senate</a:t>
                      </a:r>
                    </a:p>
                    <a:p>
                      <a:pPr marL="285750" indent="-285750">
                        <a:buFont typeface="Arial" panose="020B0604020202020204" pitchFamily="34" charset="0"/>
                        <a:buChar char="•"/>
                      </a:pPr>
                      <a:r>
                        <a:rPr lang="en-US" sz="1600" dirty="0" smtClean="0"/>
                        <a:t>Acts as the state’s chief executive when the governor is out of the state.</a:t>
                      </a:r>
                      <a:endParaRPr lang="en-US" sz="1600" dirty="0"/>
                    </a:p>
                  </a:txBody>
                  <a:tcPr/>
                </a:tc>
              </a:tr>
              <a:tr h="370840">
                <a:tc>
                  <a:txBody>
                    <a:bodyPr/>
                    <a:lstStyle/>
                    <a:p>
                      <a:pPr marL="285750" indent="-285750">
                        <a:buFont typeface="Arial" panose="020B0604020202020204" pitchFamily="34" charset="0"/>
                        <a:buChar char="•"/>
                      </a:pPr>
                      <a:r>
                        <a:rPr lang="en-US" sz="1600" dirty="0" smtClean="0"/>
                        <a:t>Serves as spokesperson for the state of GA </a:t>
                      </a:r>
                    </a:p>
                    <a:p>
                      <a:pPr marL="285750" indent="-285750">
                        <a:buFont typeface="Arial" panose="020B0604020202020204" pitchFamily="34" charset="0"/>
                        <a:buChar char="•"/>
                      </a:pPr>
                      <a:r>
                        <a:rPr lang="en-US" sz="1600" dirty="0" smtClean="0"/>
                        <a:t>Leads trade delegations </a:t>
                      </a:r>
                    </a:p>
                    <a:p>
                      <a:pPr marL="285750" indent="-285750">
                        <a:buFont typeface="Arial" panose="020B0604020202020204" pitchFamily="34" charset="0"/>
                        <a:buChar char="•"/>
                      </a:pPr>
                      <a:r>
                        <a:rPr lang="en-US" sz="1600" dirty="0" smtClean="0"/>
                        <a:t>Serves as party head </a:t>
                      </a:r>
                    </a:p>
                    <a:p>
                      <a:pPr marL="285750" indent="-285750">
                        <a:buFont typeface="Arial" panose="020B0604020202020204" pitchFamily="34" charset="0"/>
                        <a:buChar char="•"/>
                      </a:pPr>
                      <a:r>
                        <a:rPr lang="en-US" sz="1600" dirty="0" smtClean="0"/>
                        <a:t>Issues proclamations</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Informal Powers</a:t>
                      </a:r>
                    </a:p>
                  </a:txBody>
                  <a:tcPr/>
                </a:tc>
                <a:tc>
                  <a:txBody>
                    <a:bodyPr/>
                    <a:lstStyle/>
                    <a:p>
                      <a:r>
                        <a:rPr lang="en-US" sz="1600" dirty="0" smtClean="0"/>
                        <a:t>N/A</a:t>
                      </a:r>
                      <a:endParaRPr lang="en-US" sz="1600" dirty="0"/>
                    </a:p>
                  </a:txBody>
                  <a:tcPr/>
                </a:tc>
              </a:tr>
            </a:tbl>
          </a:graphicData>
        </a:graphic>
      </p:graphicFrame>
    </p:spTree>
    <p:extLst>
      <p:ext uri="{BB962C8B-B14F-4D97-AF65-F5344CB8AC3E}">
        <p14:creationId xmlns:p14="http://schemas.microsoft.com/office/powerpoint/2010/main" val="2916421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0208" y="150556"/>
            <a:ext cx="10515600" cy="427977"/>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t>Fulfilling its role through agencies</a:t>
            </a:r>
            <a:endParaRPr lang="en-US" sz="3600" dirty="0"/>
          </a:p>
        </p:txBody>
      </p:sp>
      <p:sp>
        <p:nvSpPr>
          <p:cNvPr id="3" name="Oval 2"/>
          <p:cNvSpPr/>
          <p:nvPr/>
        </p:nvSpPr>
        <p:spPr>
          <a:xfrm>
            <a:off x="5178490" y="2985742"/>
            <a:ext cx="2202024" cy="1856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Reports to </a:t>
            </a:r>
          </a:p>
          <a:p>
            <a:pPr algn="ctr"/>
            <a:r>
              <a:rPr lang="en-US" dirty="0" smtClean="0"/>
              <a:t>Governor</a:t>
            </a:r>
            <a:endParaRPr lang="en-US" dirty="0"/>
          </a:p>
        </p:txBody>
      </p:sp>
      <p:sp>
        <p:nvSpPr>
          <p:cNvPr id="4" name="TextBox 3"/>
          <p:cNvSpPr txBox="1"/>
          <p:nvPr/>
        </p:nvSpPr>
        <p:spPr>
          <a:xfrm>
            <a:off x="1639854" y="940197"/>
            <a:ext cx="4060372" cy="1354217"/>
          </a:xfrm>
          <a:prstGeom prst="rect">
            <a:avLst/>
          </a:prstGeom>
          <a:solidFill>
            <a:schemeClr val="accent5">
              <a:lumMod val="20000"/>
              <a:lumOff val="80000"/>
            </a:schemeClr>
          </a:solidFill>
        </p:spPr>
        <p:txBody>
          <a:bodyPr wrap="square" rtlCol="0">
            <a:spAutoFit/>
          </a:bodyPr>
          <a:lstStyle/>
          <a:p>
            <a:r>
              <a:rPr lang="en-US" b="1" dirty="0" err="1" smtClean="0"/>
              <a:t>Dept</a:t>
            </a:r>
            <a:r>
              <a:rPr lang="en-US" b="1" dirty="0" smtClean="0"/>
              <a:t> of Education</a:t>
            </a:r>
          </a:p>
          <a:p>
            <a:r>
              <a:rPr lang="en-US" sz="1600" dirty="0" smtClean="0"/>
              <a:t>-Founded in 1870</a:t>
            </a:r>
          </a:p>
          <a:p>
            <a:r>
              <a:rPr lang="en-US" sz="1600" dirty="0" smtClean="0"/>
              <a:t>-oversees public education</a:t>
            </a:r>
          </a:p>
          <a:p>
            <a:r>
              <a:rPr lang="en-US" sz="1600" dirty="0" smtClean="0"/>
              <a:t>-ensure “education-related laws are obeyed</a:t>
            </a:r>
          </a:p>
          <a:p>
            <a:r>
              <a:rPr lang="en-US" sz="1600" dirty="0" smtClean="0"/>
              <a:t>-state and federal funds are properly allocated</a:t>
            </a:r>
            <a:endParaRPr lang="en-US" sz="1600" dirty="0"/>
          </a:p>
        </p:txBody>
      </p:sp>
      <p:sp>
        <p:nvSpPr>
          <p:cNvPr id="5" name="TextBox 4"/>
          <p:cNvSpPr txBox="1"/>
          <p:nvPr/>
        </p:nvSpPr>
        <p:spPr>
          <a:xfrm>
            <a:off x="7503368" y="1301579"/>
            <a:ext cx="4060372" cy="1600438"/>
          </a:xfrm>
          <a:prstGeom prst="rect">
            <a:avLst/>
          </a:prstGeom>
          <a:solidFill>
            <a:schemeClr val="accent5">
              <a:lumMod val="20000"/>
              <a:lumOff val="80000"/>
            </a:schemeClr>
          </a:solidFill>
        </p:spPr>
        <p:txBody>
          <a:bodyPr wrap="square" rtlCol="0">
            <a:spAutoFit/>
          </a:bodyPr>
          <a:lstStyle/>
          <a:p>
            <a:r>
              <a:rPr lang="en-US" b="1" dirty="0" err="1" smtClean="0"/>
              <a:t>Dept</a:t>
            </a:r>
            <a:r>
              <a:rPr lang="en-US" b="1" dirty="0" smtClean="0"/>
              <a:t> of Public Safety</a:t>
            </a:r>
          </a:p>
          <a:p>
            <a:r>
              <a:rPr lang="en-US" sz="1600" dirty="0" smtClean="0"/>
              <a:t>-Created in 1937 </a:t>
            </a:r>
          </a:p>
          <a:p>
            <a:r>
              <a:rPr lang="en-US" sz="1600" dirty="0" smtClean="0"/>
              <a:t>-Protect citizens and their property. </a:t>
            </a:r>
          </a:p>
          <a:p>
            <a:r>
              <a:rPr lang="en-US" sz="1600" dirty="0" smtClean="0"/>
              <a:t>-Include the Georgia Highway Patrol, the Capitol Police, and the Motor Carrier Compliance Division. </a:t>
            </a:r>
            <a:endParaRPr lang="en-US" sz="1600" dirty="0"/>
          </a:p>
        </p:txBody>
      </p:sp>
      <p:sp>
        <p:nvSpPr>
          <p:cNvPr id="6" name="TextBox 5"/>
          <p:cNvSpPr txBox="1"/>
          <p:nvPr/>
        </p:nvSpPr>
        <p:spPr>
          <a:xfrm>
            <a:off x="7727303" y="4423513"/>
            <a:ext cx="4060372" cy="2092881"/>
          </a:xfrm>
          <a:prstGeom prst="rect">
            <a:avLst/>
          </a:prstGeom>
          <a:solidFill>
            <a:schemeClr val="accent5">
              <a:lumMod val="20000"/>
              <a:lumOff val="80000"/>
            </a:schemeClr>
          </a:solidFill>
        </p:spPr>
        <p:txBody>
          <a:bodyPr wrap="square" rtlCol="0">
            <a:spAutoFit/>
          </a:bodyPr>
          <a:lstStyle/>
          <a:p>
            <a:r>
              <a:rPr lang="en-US" b="1" dirty="0" err="1" smtClean="0"/>
              <a:t>Dept</a:t>
            </a:r>
            <a:r>
              <a:rPr lang="en-US" b="1" dirty="0" smtClean="0"/>
              <a:t> of Transportation</a:t>
            </a:r>
          </a:p>
          <a:p>
            <a:r>
              <a:rPr lang="en-US" sz="1600" dirty="0" smtClean="0"/>
              <a:t>-Role in all four of the major transportation systems </a:t>
            </a:r>
          </a:p>
          <a:p>
            <a:r>
              <a:rPr lang="en-US" sz="1600" dirty="0" smtClean="0"/>
              <a:t>-Responsible for planning, constructing, and maintaining Georgia’s roads and highways. </a:t>
            </a:r>
          </a:p>
          <a:p>
            <a:r>
              <a:rPr lang="en-US" sz="1600" dirty="0" smtClean="0"/>
              <a:t>-Eight offices throughout the state. </a:t>
            </a:r>
          </a:p>
          <a:p>
            <a:r>
              <a:rPr lang="en-US" sz="1600" dirty="0" smtClean="0"/>
              <a:t>-(HERO) trucks that quickly respond to highway accidents and stranded motorists.</a:t>
            </a:r>
            <a:endParaRPr lang="en-US" sz="1600" dirty="0"/>
          </a:p>
        </p:txBody>
      </p:sp>
      <p:sp>
        <p:nvSpPr>
          <p:cNvPr id="7" name="TextBox 6"/>
          <p:cNvSpPr txBox="1"/>
          <p:nvPr/>
        </p:nvSpPr>
        <p:spPr>
          <a:xfrm>
            <a:off x="632928" y="3053419"/>
            <a:ext cx="3149080" cy="1631216"/>
          </a:xfrm>
          <a:prstGeom prst="rect">
            <a:avLst/>
          </a:prstGeom>
          <a:solidFill>
            <a:schemeClr val="accent5">
              <a:lumMod val="20000"/>
              <a:lumOff val="80000"/>
            </a:schemeClr>
          </a:solidFill>
        </p:spPr>
        <p:txBody>
          <a:bodyPr wrap="square" rtlCol="0">
            <a:spAutoFit/>
          </a:bodyPr>
          <a:lstStyle/>
          <a:p>
            <a:r>
              <a:rPr lang="en-US" b="1" dirty="0" err="1" smtClean="0"/>
              <a:t>Dept</a:t>
            </a:r>
            <a:r>
              <a:rPr lang="en-US" b="1" dirty="0" smtClean="0"/>
              <a:t> of Economic Development</a:t>
            </a:r>
          </a:p>
          <a:p>
            <a:r>
              <a:rPr lang="en-US" sz="1600" dirty="0" smtClean="0"/>
              <a:t>-Bring economic development </a:t>
            </a:r>
          </a:p>
          <a:p>
            <a:r>
              <a:rPr lang="en-US" sz="1600" dirty="0" smtClean="0"/>
              <a:t>-Promotes Georgia as a “go-to location for film, music, digital entertainment, and the arts.”</a:t>
            </a:r>
            <a:endParaRPr lang="en-US" sz="1600" dirty="0"/>
          </a:p>
        </p:txBody>
      </p:sp>
      <p:sp>
        <p:nvSpPr>
          <p:cNvPr id="8" name="TextBox 7"/>
          <p:cNvSpPr txBox="1"/>
          <p:nvPr/>
        </p:nvSpPr>
        <p:spPr>
          <a:xfrm>
            <a:off x="1639854" y="5094897"/>
            <a:ext cx="4060372" cy="1600438"/>
          </a:xfrm>
          <a:prstGeom prst="rect">
            <a:avLst/>
          </a:prstGeom>
          <a:solidFill>
            <a:schemeClr val="accent5">
              <a:lumMod val="20000"/>
              <a:lumOff val="80000"/>
            </a:schemeClr>
          </a:solidFill>
        </p:spPr>
        <p:txBody>
          <a:bodyPr wrap="square" rtlCol="0">
            <a:spAutoFit/>
          </a:bodyPr>
          <a:lstStyle/>
          <a:p>
            <a:r>
              <a:rPr lang="en-US" b="1" dirty="0" err="1" smtClean="0"/>
              <a:t>Dept</a:t>
            </a:r>
            <a:r>
              <a:rPr lang="en-US" b="1" dirty="0" smtClean="0"/>
              <a:t> of Natural Resources </a:t>
            </a:r>
            <a:endParaRPr lang="en-US" b="1" dirty="0"/>
          </a:p>
          <a:p>
            <a:r>
              <a:rPr lang="en-US" sz="1600" dirty="0" smtClean="0"/>
              <a:t>-Administer and enforce laws that relate to natural resources; (rivers and lakes). </a:t>
            </a:r>
          </a:p>
          <a:p>
            <a:r>
              <a:rPr lang="en-US" sz="1600" dirty="0" smtClean="0"/>
              <a:t>-Operates Georgia’s state parks</a:t>
            </a:r>
          </a:p>
          <a:p>
            <a:r>
              <a:rPr lang="en-US" sz="1600" dirty="0" smtClean="0"/>
              <a:t>-Preserves the state’s historical sites. </a:t>
            </a:r>
          </a:p>
          <a:p>
            <a:r>
              <a:rPr lang="en-US" sz="1600" dirty="0" smtClean="0"/>
              <a:t>-Enforcing hunting, fishing, and boating laws. </a:t>
            </a:r>
            <a:endParaRPr lang="en-US" sz="1600" dirty="0"/>
          </a:p>
        </p:txBody>
      </p:sp>
      <p:cxnSp>
        <p:nvCxnSpPr>
          <p:cNvPr id="9" name="Straight Connector 8"/>
          <p:cNvCxnSpPr>
            <a:endCxn id="3" idx="1"/>
          </p:cNvCxnSpPr>
          <p:nvPr/>
        </p:nvCxnSpPr>
        <p:spPr>
          <a:xfrm>
            <a:off x="4105469" y="2263636"/>
            <a:ext cx="1395500" cy="994027"/>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p:cNvCxnSpPr>
            <a:stCxn id="7" idx="3"/>
          </p:cNvCxnSpPr>
          <p:nvPr/>
        </p:nvCxnSpPr>
        <p:spPr>
          <a:xfrm flipV="1">
            <a:off x="3782008" y="3733309"/>
            <a:ext cx="1415144" cy="135718"/>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076697" y="4551951"/>
            <a:ext cx="663620" cy="994027"/>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7304111" y="2873060"/>
            <a:ext cx="2309530" cy="721225"/>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p:cNvCxnSpPr>
            <a:endCxn id="3" idx="3"/>
          </p:cNvCxnSpPr>
          <p:nvPr/>
        </p:nvCxnSpPr>
        <p:spPr>
          <a:xfrm flipV="1">
            <a:off x="5178490" y="4570613"/>
            <a:ext cx="322479" cy="524284"/>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55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randombar(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1)">
                                      <p:cBhvr>
                                        <p:cTn id="5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03715" y="1690688"/>
            <a:ext cx="7206712" cy="4539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838200" y="365125"/>
            <a:ext cx="10515600" cy="132556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t>Article III</a:t>
            </a:r>
            <a:br>
              <a:rPr lang="en-US" smtClean="0"/>
            </a:br>
            <a:r>
              <a:rPr lang="en-US" smtClean="0"/>
              <a:t>They make our laws</a:t>
            </a:r>
            <a:br>
              <a:rPr lang="en-US" smtClean="0"/>
            </a:br>
            <a:endParaRPr lang="en-US" dirty="0"/>
          </a:p>
        </p:txBody>
      </p:sp>
      <p:sp>
        <p:nvSpPr>
          <p:cNvPr id="4" name="TextBox 3"/>
          <p:cNvSpPr txBox="1"/>
          <p:nvPr/>
        </p:nvSpPr>
        <p:spPr>
          <a:xfrm>
            <a:off x="3657337" y="2057416"/>
            <a:ext cx="5159426" cy="584775"/>
          </a:xfrm>
          <a:prstGeom prst="rect">
            <a:avLst/>
          </a:prstGeom>
          <a:noFill/>
        </p:spPr>
        <p:txBody>
          <a:bodyPr wrap="none" rtlCol="0">
            <a:spAutoFit/>
          </a:bodyPr>
          <a:lstStyle/>
          <a:p>
            <a:r>
              <a:rPr lang="en-US" sz="3200" dirty="0" smtClean="0"/>
              <a:t>General Assembly (Bicameral)</a:t>
            </a:r>
            <a:endParaRPr lang="en-US" sz="3200" dirty="0"/>
          </a:p>
        </p:txBody>
      </p:sp>
      <p:sp>
        <p:nvSpPr>
          <p:cNvPr id="5" name="TextBox 4"/>
          <p:cNvSpPr txBox="1"/>
          <p:nvPr/>
        </p:nvSpPr>
        <p:spPr>
          <a:xfrm>
            <a:off x="2914112" y="3471620"/>
            <a:ext cx="2842060" cy="1569660"/>
          </a:xfrm>
          <a:prstGeom prst="rect">
            <a:avLst/>
          </a:prstGeom>
          <a:noFill/>
        </p:spPr>
        <p:txBody>
          <a:bodyPr wrap="none" rtlCol="0">
            <a:spAutoFit/>
          </a:bodyPr>
          <a:lstStyle/>
          <a:p>
            <a:pPr algn="ctr"/>
            <a:r>
              <a:rPr lang="en-US" sz="3200" dirty="0" smtClean="0"/>
              <a:t>House</a:t>
            </a:r>
            <a:br>
              <a:rPr lang="en-US" sz="3200" dirty="0" smtClean="0"/>
            </a:br>
            <a:r>
              <a:rPr lang="en-US" sz="3200" dirty="0" smtClean="0"/>
              <a:t>of </a:t>
            </a:r>
          </a:p>
          <a:p>
            <a:pPr algn="ctr"/>
            <a:r>
              <a:rPr lang="en-US" sz="3200" dirty="0" smtClean="0"/>
              <a:t>Representatives</a:t>
            </a:r>
            <a:endParaRPr lang="en-US" sz="3200" dirty="0"/>
          </a:p>
        </p:txBody>
      </p:sp>
      <p:sp>
        <p:nvSpPr>
          <p:cNvPr id="6" name="TextBox 5"/>
          <p:cNvSpPr txBox="1"/>
          <p:nvPr/>
        </p:nvSpPr>
        <p:spPr>
          <a:xfrm>
            <a:off x="7699818" y="3616201"/>
            <a:ext cx="1324209" cy="584775"/>
          </a:xfrm>
          <a:prstGeom prst="rect">
            <a:avLst/>
          </a:prstGeom>
          <a:noFill/>
        </p:spPr>
        <p:txBody>
          <a:bodyPr wrap="none" rtlCol="0">
            <a:spAutoFit/>
          </a:bodyPr>
          <a:lstStyle/>
          <a:p>
            <a:r>
              <a:rPr lang="en-US" sz="3200" dirty="0" smtClean="0"/>
              <a:t>Senate</a:t>
            </a:r>
            <a:endParaRPr lang="en-US" sz="3200" dirty="0"/>
          </a:p>
        </p:txBody>
      </p:sp>
      <p:cxnSp>
        <p:nvCxnSpPr>
          <p:cNvPr id="7" name="Straight Connector 6"/>
          <p:cNvCxnSpPr>
            <a:endCxn id="5" idx="0"/>
          </p:cNvCxnSpPr>
          <p:nvPr/>
        </p:nvCxnSpPr>
        <p:spPr>
          <a:xfrm flipH="1">
            <a:off x="4335142" y="2850442"/>
            <a:ext cx="1901908" cy="621178"/>
          </a:xfrm>
          <a:prstGeom prst="line">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6237050" y="2850442"/>
            <a:ext cx="1806570" cy="578736"/>
          </a:xfrm>
          <a:prstGeom prst="line">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52959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614589"/>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smtClean="0"/>
              <a:t>Members of the General Assembly</a:t>
            </a:r>
            <a:br>
              <a:rPr lang="en-US" sz="2400" b="1" smtClean="0"/>
            </a:br>
            <a:r>
              <a:rPr lang="en-US" sz="2400" b="1" smtClean="0"/>
              <a:t>Qualifications, Term, Election, and Duties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3174633174"/>
              </p:ext>
            </p:extLst>
          </p:nvPr>
        </p:nvGraphicFramePr>
        <p:xfrm>
          <a:off x="1556139" y="1391470"/>
          <a:ext cx="9314024" cy="4856480"/>
        </p:xfrm>
        <a:graphic>
          <a:graphicData uri="http://schemas.openxmlformats.org/drawingml/2006/table">
            <a:tbl>
              <a:tblPr firstRow="1" bandRow="1">
                <a:tableStyleId>{5C22544A-7EE6-4342-B048-85BDC9FD1C3A}</a:tableStyleId>
              </a:tblPr>
              <a:tblGrid>
                <a:gridCol w="1777543"/>
                <a:gridCol w="3882680"/>
                <a:gridCol w="3653801"/>
              </a:tblGrid>
              <a:tr h="370840">
                <a:tc>
                  <a:txBody>
                    <a:bodyPr/>
                    <a:lstStyle/>
                    <a:p>
                      <a:endParaRPr lang="en-US" dirty="0"/>
                    </a:p>
                  </a:txBody>
                  <a:tcPr/>
                </a:tc>
                <a:tc>
                  <a:txBody>
                    <a:bodyPr/>
                    <a:lstStyle/>
                    <a:p>
                      <a:pPr algn="ctr"/>
                      <a:r>
                        <a:rPr lang="en-US" dirty="0" smtClean="0"/>
                        <a:t>Georgia State Senate Member </a:t>
                      </a:r>
                      <a:endParaRPr lang="en-US" dirty="0"/>
                    </a:p>
                  </a:txBody>
                  <a:tcPr/>
                </a:tc>
                <a:tc>
                  <a:txBody>
                    <a:bodyPr/>
                    <a:lstStyle/>
                    <a:p>
                      <a:pPr algn="ctr"/>
                      <a:r>
                        <a:rPr lang="en-US" dirty="0" smtClean="0"/>
                        <a:t>Georgia State House</a:t>
                      </a:r>
                      <a:r>
                        <a:rPr lang="en-US" baseline="0" dirty="0" smtClean="0"/>
                        <a:t> of Representative </a:t>
                      </a:r>
                      <a:r>
                        <a:rPr lang="en-US" dirty="0" smtClean="0"/>
                        <a:t>Member </a:t>
                      </a:r>
                      <a:endParaRPr lang="en-US" dirty="0"/>
                    </a:p>
                  </a:txBody>
                  <a:tcPr/>
                </a:tc>
              </a:tr>
              <a:tr h="370840">
                <a:tc>
                  <a:txBody>
                    <a:bodyPr/>
                    <a:lstStyle/>
                    <a:p>
                      <a:r>
                        <a:rPr lang="en-US" dirty="0" smtClean="0"/>
                        <a:t>Qualifications</a:t>
                      </a:r>
                      <a:endParaRPr lang="en-US" dirty="0"/>
                    </a:p>
                  </a:txBody>
                  <a:tcPr/>
                </a:tc>
                <a:tc>
                  <a:txBody>
                    <a:bodyPr/>
                    <a:lstStyle/>
                    <a:p>
                      <a:r>
                        <a:rPr lang="en-US" dirty="0" smtClean="0"/>
                        <a:t>-25 years old </a:t>
                      </a:r>
                    </a:p>
                    <a:p>
                      <a:r>
                        <a:rPr lang="en-US" dirty="0" smtClean="0"/>
                        <a:t>-Resident of GA for two years </a:t>
                      </a:r>
                    </a:p>
                    <a:p>
                      <a:r>
                        <a:rPr lang="en-US" dirty="0" smtClean="0"/>
                        <a:t>-Resident of the district for at least one year </a:t>
                      </a:r>
                    </a:p>
                    <a:p>
                      <a:r>
                        <a:rPr lang="en-US" dirty="0" smtClean="0"/>
                        <a:t>-U.S. citizen</a:t>
                      </a:r>
                      <a:endParaRPr lang="en-US" dirty="0"/>
                    </a:p>
                  </a:txBody>
                  <a:tcPr/>
                </a:tc>
                <a:tc>
                  <a:txBody>
                    <a:bodyPr/>
                    <a:lstStyle/>
                    <a:p>
                      <a:r>
                        <a:rPr lang="en-US" dirty="0" smtClean="0"/>
                        <a:t>-21 years old </a:t>
                      </a:r>
                    </a:p>
                    <a:p>
                      <a:r>
                        <a:rPr lang="en-US" dirty="0" smtClean="0"/>
                        <a:t>-Resident of GA for two years </a:t>
                      </a:r>
                    </a:p>
                    <a:p>
                      <a:r>
                        <a:rPr lang="en-US" dirty="0" smtClean="0"/>
                        <a:t>-Resident of the district for at least one year </a:t>
                      </a:r>
                    </a:p>
                    <a:p>
                      <a:r>
                        <a:rPr lang="en-US" dirty="0" smtClean="0"/>
                        <a:t>-U.S. citizen</a:t>
                      </a:r>
                      <a:endParaRPr lang="en-US" dirty="0"/>
                    </a:p>
                  </a:txBody>
                  <a:tcPr/>
                </a:tc>
              </a:tr>
              <a:tr h="370840">
                <a:tc>
                  <a:txBody>
                    <a:bodyPr/>
                    <a:lstStyle/>
                    <a:p>
                      <a:r>
                        <a:rPr lang="en-US" dirty="0" smtClean="0"/>
                        <a:t>Terms</a:t>
                      </a:r>
                      <a:endParaRPr lang="en-US" dirty="0"/>
                    </a:p>
                  </a:txBody>
                  <a:tcPr/>
                </a:tc>
                <a:tc>
                  <a:txBody>
                    <a:bodyPr/>
                    <a:lstStyle/>
                    <a:p>
                      <a:r>
                        <a:rPr lang="en-US" dirty="0" smtClean="0"/>
                        <a:t>2 years</a:t>
                      </a:r>
                      <a:endParaRPr lang="en-US" dirty="0"/>
                    </a:p>
                  </a:txBody>
                  <a:tcPr/>
                </a:tc>
                <a:tc>
                  <a:txBody>
                    <a:bodyPr/>
                    <a:lstStyle/>
                    <a:p>
                      <a:r>
                        <a:rPr lang="en-US" dirty="0" smtClean="0"/>
                        <a:t>2 years</a:t>
                      </a:r>
                      <a:endParaRPr lang="en-US" dirty="0"/>
                    </a:p>
                  </a:txBody>
                  <a:tcPr/>
                </a:tc>
              </a:tr>
              <a:tr h="370840">
                <a:tc>
                  <a:txBody>
                    <a:bodyPr/>
                    <a:lstStyle/>
                    <a:p>
                      <a:r>
                        <a:rPr lang="en-US" dirty="0" smtClean="0"/>
                        <a:t>Election</a:t>
                      </a:r>
                      <a:endParaRPr lang="en-US" dirty="0"/>
                    </a:p>
                  </a:txBody>
                  <a:tcPr/>
                </a:tc>
                <a:tc>
                  <a:txBody>
                    <a:bodyPr/>
                    <a:lstStyle/>
                    <a:p>
                      <a:r>
                        <a:rPr lang="en-US" dirty="0" smtClean="0"/>
                        <a:t>-November, even numbered years</a:t>
                      </a:r>
                      <a:endParaRPr lang="en-US" b="1" dirty="0"/>
                    </a:p>
                  </a:txBody>
                  <a:tcPr/>
                </a:tc>
                <a:tc>
                  <a:txBody>
                    <a:bodyPr/>
                    <a:lstStyle/>
                    <a:p>
                      <a:r>
                        <a:rPr lang="en-US" dirty="0" smtClean="0"/>
                        <a:t>-November, even numbered years</a:t>
                      </a:r>
                      <a:endParaRPr lang="en-US" dirty="0"/>
                    </a:p>
                  </a:txBody>
                  <a:tcPr/>
                </a:tc>
              </a:tr>
              <a:tr h="370840">
                <a:tc>
                  <a:txBody>
                    <a:bodyPr/>
                    <a:lstStyle/>
                    <a:p>
                      <a:r>
                        <a:rPr lang="en-US" dirty="0" smtClean="0"/>
                        <a:t>Duties</a:t>
                      </a:r>
                      <a:endParaRPr lang="en-US" dirty="0"/>
                    </a:p>
                  </a:txBody>
                  <a:tcPr/>
                </a:tc>
                <a:tc>
                  <a:txBody>
                    <a:bodyPr/>
                    <a:lstStyle/>
                    <a:p>
                      <a:r>
                        <a:rPr lang="en-US" dirty="0" smtClean="0"/>
                        <a:t>-Serving on standing committees </a:t>
                      </a:r>
                    </a:p>
                    <a:p>
                      <a:r>
                        <a:rPr lang="en-US" dirty="0" smtClean="0"/>
                        <a:t>-Pass state’s operating budget </a:t>
                      </a:r>
                    </a:p>
                    <a:p>
                      <a:r>
                        <a:rPr lang="en-US" dirty="0" smtClean="0"/>
                        <a:t>-Enacting laws </a:t>
                      </a:r>
                    </a:p>
                    <a:p>
                      <a:r>
                        <a:rPr lang="en-US" dirty="0" smtClean="0"/>
                        <a:t>-Redistricting (every 10 years) </a:t>
                      </a:r>
                    </a:p>
                    <a:p>
                      <a:r>
                        <a:rPr lang="en-US" dirty="0" smtClean="0"/>
                        <a:t>-Vote to place Constitutional Amendments on the election ballot (2/3 vote) </a:t>
                      </a:r>
                      <a:endParaRPr lang="en-US" dirty="0"/>
                    </a:p>
                  </a:txBody>
                  <a:tcPr/>
                </a:tc>
                <a:tc>
                  <a:txBody>
                    <a:bodyPr/>
                    <a:lstStyle/>
                    <a:p>
                      <a:r>
                        <a:rPr lang="en-US" dirty="0" smtClean="0"/>
                        <a:t>Serving on standing committees </a:t>
                      </a:r>
                    </a:p>
                    <a:p>
                      <a:r>
                        <a:rPr lang="en-US" dirty="0" smtClean="0"/>
                        <a:t>-Pass state’s operating budget </a:t>
                      </a:r>
                    </a:p>
                    <a:p>
                      <a:r>
                        <a:rPr lang="en-US" dirty="0" smtClean="0"/>
                        <a:t>-Enacting laws -Redistricting (every 10 years) </a:t>
                      </a:r>
                    </a:p>
                    <a:p>
                      <a:r>
                        <a:rPr lang="en-US" dirty="0" smtClean="0"/>
                        <a:t>-Vote to place Constitutional Amendments on the election ballot (2/3 vote)</a:t>
                      </a:r>
                      <a:endParaRPr lang="en-US" dirty="0"/>
                    </a:p>
                  </a:txBody>
                  <a:tcPr/>
                </a:tc>
              </a:tr>
            </a:tbl>
          </a:graphicData>
        </a:graphic>
      </p:graphicFrame>
    </p:spTree>
    <p:extLst>
      <p:ext uri="{BB962C8B-B14F-4D97-AF65-F5344CB8AC3E}">
        <p14:creationId xmlns:p14="http://schemas.microsoft.com/office/powerpoint/2010/main" val="3979316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01" t="24100" r="65122" b="11494"/>
          <a:stretch/>
        </p:blipFill>
        <p:spPr>
          <a:xfrm>
            <a:off x="1519139" y="-17275"/>
            <a:ext cx="9159498" cy="6875276"/>
          </a:xfrm>
          <a:prstGeom prst="rect">
            <a:avLst/>
          </a:prstGeom>
        </p:spPr>
      </p:pic>
    </p:spTree>
    <p:extLst>
      <p:ext uri="{BB962C8B-B14F-4D97-AF65-F5344CB8AC3E}">
        <p14:creationId xmlns:p14="http://schemas.microsoft.com/office/powerpoint/2010/main" val="38505619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l="2513" t="5992" r="11294" b="4318"/>
          <a:stretch>
            <a:fillRect/>
          </a:stretch>
        </p:blipFill>
        <p:spPr bwMode="auto">
          <a:xfrm>
            <a:off x="942391" y="289250"/>
            <a:ext cx="10245013" cy="6391468"/>
          </a:xfrm>
          <a:prstGeom prst="rect">
            <a:avLst/>
          </a:prstGeom>
          <a:noFill/>
          <a:ln w="9525">
            <a:noFill/>
            <a:miter lim="800000"/>
            <a:headEnd/>
            <a:tailEnd/>
          </a:ln>
        </p:spPr>
      </p:pic>
    </p:spTree>
    <p:extLst>
      <p:ext uri="{BB962C8B-B14F-4D97-AF65-F5344CB8AC3E}">
        <p14:creationId xmlns:p14="http://schemas.microsoft.com/office/powerpoint/2010/main" val="638049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1871"/>
          </a:xfrm>
        </p:spPr>
        <p:txBody>
          <a:bodyPr/>
          <a:lstStyle/>
          <a:p>
            <a:r>
              <a:rPr lang="en-US" dirty="0" err="1" smtClean="0"/>
              <a:t>Deliquent</a:t>
            </a:r>
            <a:r>
              <a:rPr lang="en-US" dirty="0" smtClean="0"/>
              <a:t> &amp; Unruly Behavior - Juveniles</a:t>
            </a:r>
            <a:endParaRPr lang="en-US" dirty="0"/>
          </a:p>
        </p:txBody>
      </p:sp>
      <p:sp>
        <p:nvSpPr>
          <p:cNvPr id="3" name="Content Placeholder 2"/>
          <p:cNvSpPr>
            <a:spLocks noGrp="1"/>
          </p:cNvSpPr>
          <p:nvPr>
            <p:ph idx="1"/>
          </p:nvPr>
        </p:nvSpPr>
        <p:spPr>
          <a:xfrm>
            <a:off x="838200" y="1825624"/>
            <a:ext cx="10515600" cy="4612497"/>
          </a:xfrm>
        </p:spPr>
        <p:txBody>
          <a:bodyPr>
            <a:normAutofit lnSpcReduction="10000"/>
          </a:bodyPr>
          <a:lstStyle/>
          <a:p>
            <a:r>
              <a:rPr lang="en-US" dirty="0" smtClean="0"/>
              <a:t>Delinquent Behavior</a:t>
            </a:r>
          </a:p>
          <a:p>
            <a:pPr lvl="1"/>
            <a:r>
              <a:rPr lang="en-US" dirty="0" smtClean="0"/>
              <a:t>Criminal based on adult law</a:t>
            </a:r>
          </a:p>
          <a:p>
            <a:pPr lvl="1"/>
            <a:r>
              <a:rPr lang="en-US" dirty="0" smtClean="0"/>
              <a:t>theft</a:t>
            </a:r>
            <a:r>
              <a:rPr lang="en-US" dirty="0"/>
              <a:t>, assault, possession of drugs, rape, and murder. </a:t>
            </a:r>
            <a:endParaRPr lang="en-US" dirty="0" smtClean="0"/>
          </a:p>
          <a:p>
            <a:pPr lvl="1"/>
            <a:r>
              <a:rPr lang="en-US" dirty="0" smtClean="0"/>
              <a:t>If </a:t>
            </a:r>
            <a:r>
              <a:rPr lang="en-US" dirty="0"/>
              <a:t>the act is serious enough, the juvenile may be charged as an adult and be subject for adult penalties </a:t>
            </a:r>
            <a:endParaRPr lang="en-US" dirty="0" smtClean="0"/>
          </a:p>
          <a:p>
            <a:r>
              <a:rPr lang="en-US" dirty="0" smtClean="0"/>
              <a:t>Unruly Behavior</a:t>
            </a:r>
          </a:p>
          <a:p>
            <a:pPr lvl="1"/>
            <a:r>
              <a:rPr lang="en-US" dirty="0" smtClean="0"/>
              <a:t>Not a </a:t>
            </a:r>
            <a:r>
              <a:rPr lang="en-US" dirty="0"/>
              <a:t>criminal </a:t>
            </a:r>
            <a:r>
              <a:rPr lang="en-US" dirty="0" smtClean="0"/>
              <a:t>based on </a:t>
            </a:r>
            <a:r>
              <a:rPr lang="en-US" dirty="0"/>
              <a:t>adult law. </a:t>
            </a:r>
            <a:endParaRPr lang="en-US" dirty="0" smtClean="0"/>
          </a:p>
          <a:p>
            <a:pPr lvl="1"/>
            <a:r>
              <a:rPr lang="en-US" dirty="0"/>
              <a:t>p</a:t>
            </a:r>
            <a:r>
              <a:rPr lang="en-US" dirty="0" smtClean="0"/>
              <a:t>ossession </a:t>
            </a:r>
            <a:r>
              <a:rPr lang="en-US" dirty="0"/>
              <a:t>of alcohol or cigarettes, leaving home without permission of </a:t>
            </a:r>
            <a:r>
              <a:rPr lang="en-US" dirty="0" smtClean="0"/>
              <a:t/>
            </a:r>
            <a:br>
              <a:rPr lang="en-US" dirty="0" smtClean="0"/>
            </a:br>
            <a:r>
              <a:rPr lang="en-US" dirty="0" smtClean="0"/>
              <a:t>their </a:t>
            </a:r>
            <a:r>
              <a:rPr lang="en-US" dirty="0"/>
              <a:t>parents or guardians, breaking curfew, skipping or not attending </a:t>
            </a:r>
            <a:r>
              <a:rPr lang="en-US" dirty="0" smtClean="0"/>
              <a:t/>
            </a:r>
            <a:br>
              <a:rPr lang="en-US" dirty="0" smtClean="0"/>
            </a:br>
            <a:r>
              <a:rPr lang="en-US" dirty="0" smtClean="0"/>
              <a:t>school </a:t>
            </a:r>
            <a:r>
              <a:rPr lang="en-US" dirty="0"/>
              <a:t>(truancy), driving without a license, or not abiding by the </a:t>
            </a:r>
            <a:r>
              <a:rPr lang="en-US" dirty="0" smtClean="0"/>
              <a:t/>
            </a:r>
            <a:br>
              <a:rPr lang="en-US" dirty="0" smtClean="0"/>
            </a:br>
            <a:r>
              <a:rPr lang="en-US" dirty="0" smtClean="0"/>
              <a:t>reasonable </a:t>
            </a:r>
            <a:r>
              <a:rPr lang="en-US" dirty="0"/>
              <a:t>commands of parents or other adults. </a:t>
            </a:r>
            <a:endParaRPr lang="en-US" dirty="0" smtClean="0"/>
          </a:p>
          <a:p>
            <a:pPr lvl="1"/>
            <a:r>
              <a:rPr lang="en-US" dirty="0" smtClean="0"/>
              <a:t>If </a:t>
            </a:r>
            <a:r>
              <a:rPr lang="en-US" dirty="0"/>
              <a:t>a child commits these acts, they may be placed in a juvenile </a:t>
            </a:r>
            <a:r>
              <a:rPr lang="en-US" dirty="0" smtClean="0"/>
              <a:t/>
            </a:r>
            <a:br>
              <a:rPr lang="en-US" dirty="0" smtClean="0"/>
            </a:br>
            <a:r>
              <a:rPr lang="en-US" dirty="0" smtClean="0"/>
              <a:t>detention </a:t>
            </a:r>
            <a:r>
              <a:rPr lang="en-US" dirty="0"/>
              <a:t>center. </a:t>
            </a:r>
          </a:p>
        </p:txBody>
      </p:sp>
      <p:pic>
        <p:nvPicPr>
          <p:cNvPr id="5" name="Picture 4"/>
          <p:cNvPicPr>
            <a:picLocks noChangeAspect="1"/>
          </p:cNvPicPr>
          <p:nvPr/>
        </p:nvPicPr>
        <p:blipFill rotWithShape="1">
          <a:blip r:embed="rId2"/>
          <a:srcRect l="60284" t="36619" r="30620" b="36998"/>
          <a:stretch/>
        </p:blipFill>
        <p:spPr>
          <a:xfrm>
            <a:off x="10522084" y="4131872"/>
            <a:ext cx="1663431" cy="2714017"/>
          </a:xfrm>
          <a:prstGeom prst="rect">
            <a:avLst/>
          </a:prstGeom>
        </p:spPr>
      </p:pic>
    </p:spTree>
    <p:extLst>
      <p:ext uri="{BB962C8B-B14F-4D97-AF65-F5344CB8AC3E}">
        <p14:creationId xmlns:p14="http://schemas.microsoft.com/office/powerpoint/2010/main" val="1831588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Rights – When in custody</a:t>
            </a:r>
            <a:endParaRPr lang="en-US" dirty="0"/>
          </a:p>
        </p:txBody>
      </p:sp>
      <p:sp>
        <p:nvSpPr>
          <p:cNvPr id="3" name="Content Placeholder 2"/>
          <p:cNvSpPr>
            <a:spLocks noGrp="1"/>
          </p:cNvSpPr>
          <p:nvPr>
            <p:ph idx="1"/>
          </p:nvPr>
        </p:nvSpPr>
        <p:spPr/>
        <p:txBody>
          <a:bodyPr/>
          <a:lstStyle/>
          <a:p>
            <a:r>
              <a:rPr lang="en-US" dirty="0" smtClean="0"/>
              <a:t>The </a:t>
            </a:r>
            <a:r>
              <a:rPr lang="en-US" dirty="0"/>
              <a:t>right to have a parent or guardian present before they can be questioned by authorities </a:t>
            </a:r>
            <a:endParaRPr lang="en-US" dirty="0" smtClean="0"/>
          </a:p>
          <a:p>
            <a:r>
              <a:rPr lang="en-US" dirty="0" smtClean="0"/>
              <a:t>The </a:t>
            </a:r>
            <a:r>
              <a:rPr lang="en-US" dirty="0"/>
              <a:t>right not to have their names or photographs made public </a:t>
            </a:r>
            <a:endParaRPr lang="en-US" dirty="0" smtClean="0"/>
          </a:p>
          <a:p>
            <a:r>
              <a:rPr lang="en-US" dirty="0" smtClean="0"/>
              <a:t>The </a:t>
            </a:r>
            <a:r>
              <a:rPr lang="en-US" dirty="0"/>
              <a:t>right to two phone calls (parent and attorney) </a:t>
            </a:r>
            <a:endParaRPr lang="en-US" dirty="0" smtClean="0"/>
          </a:p>
          <a:p>
            <a:r>
              <a:rPr lang="en-US" dirty="0" smtClean="0"/>
              <a:t>The </a:t>
            </a:r>
            <a:r>
              <a:rPr lang="en-US" dirty="0"/>
              <a:t>right to not self-incriminate and to be counseled on what self-incrimination is </a:t>
            </a:r>
            <a:endParaRPr lang="en-US" dirty="0" smtClean="0"/>
          </a:p>
          <a:p>
            <a:r>
              <a:rPr lang="en-US" dirty="0" smtClean="0"/>
              <a:t>The </a:t>
            </a:r>
            <a:r>
              <a:rPr lang="en-US" dirty="0"/>
              <a:t>right not to be placed with adult offenders </a:t>
            </a:r>
            <a:endParaRPr lang="en-US" dirty="0" smtClean="0"/>
          </a:p>
          <a:p>
            <a:r>
              <a:rPr lang="en-US" dirty="0" smtClean="0"/>
              <a:t>The </a:t>
            </a:r>
            <a:r>
              <a:rPr lang="en-US" dirty="0"/>
              <a:t>right for parents to be contacted immediately </a:t>
            </a:r>
          </a:p>
        </p:txBody>
      </p:sp>
      <p:sp>
        <p:nvSpPr>
          <p:cNvPr id="4" name="TextBox 3"/>
          <p:cNvSpPr txBox="1"/>
          <p:nvPr/>
        </p:nvSpPr>
        <p:spPr>
          <a:xfrm>
            <a:off x="9022702" y="587829"/>
            <a:ext cx="2024126" cy="646331"/>
          </a:xfrm>
          <a:prstGeom prst="rect">
            <a:avLst/>
          </a:prstGeom>
          <a:noFill/>
          <a:ln>
            <a:solidFill>
              <a:schemeClr val="tx1"/>
            </a:solidFill>
          </a:ln>
        </p:spPr>
        <p:txBody>
          <a:bodyPr wrap="square" rtlCol="0">
            <a:spAutoFit/>
          </a:bodyPr>
          <a:lstStyle/>
          <a:p>
            <a:pPr algn="ctr"/>
            <a:r>
              <a:rPr lang="en-US" dirty="0" smtClean="0">
                <a:ln>
                  <a:solidFill>
                    <a:schemeClr val="tx1"/>
                  </a:solidFill>
                </a:ln>
              </a:rPr>
              <a:t>Probably Cause is all that is needed</a:t>
            </a:r>
            <a:endParaRPr lang="en-US" dirty="0">
              <a:ln>
                <a:solidFill>
                  <a:schemeClr val="tx1"/>
                </a:solidFill>
              </a:ln>
            </a:endParaRPr>
          </a:p>
        </p:txBody>
      </p:sp>
    </p:spTree>
    <p:extLst>
      <p:ext uri="{BB962C8B-B14F-4D97-AF65-F5344CB8AC3E}">
        <p14:creationId xmlns:p14="http://schemas.microsoft.com/office/powerpoint/2010/main" val="424465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661254" y="1826363"/>
            <a:ext cx="3235" cy="8608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a:off x="9661254" y="4133461"/>
            <a:ext cx="2183" cy="11078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a:off x="1960166" y="4695716"/>
            <a:ext cx="3235" cy="10713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1922842" y="1334277"/>
            <a:ext cx="3235" cy="11476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Rounded Rectangle 7"/>
          <p:cNvSpPr/>
          <p:nvPr/>
        </p:nvSpPr>
        <p:spPr>
          <a:xfrm>
            <a:off x="306853" y="654019"/>
            <a:ext cx="3516251" cy="958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Intake </a:t>
            </a:r>
            <a:r>
              <a:rPr lang="en-US" dirty="0" smtClean="0"/>
              <a:t>Officer</a:t>
            </a:r>
          </a:p>
          <a:p>
            <a:pPr algn="ctr"/>
            <a:r>
              <a:rPr lang="en-US" sz="1400" dirty="0" smtClean="0"/>
              <a:t>Brought </a:t>
            </a:r>
            <a:r>
              <a:rPr lang="en-US" sz="1400" dirty="0"/>
              <a:t>to an intake officer who decides if there is enough evidence to make a charge against them. </a:t>
            </a:r>
          </a:p>
        </p:txBody>
      </p:sp>
      <p:sp>
        <p:nvSpPr>
          <p:cNvPr id="9" name="Rounded Rectangle 8"/>
          <p:cNvSpPr/>
          <p:nvPr/>
        </p:nvSpPr>
        <p:spPr>
          <a:xfrm>
            <a:off x="229033" y="2483151"/>
            <a:ext cx="3594072" cy="2212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or Detained</a:t>
            </a:r>
          </a:p>
          <a:p>
            <a:pPr marL="285750" indent="-285750">
              <a:buFont typeface="Wingdings" panose="05000000000000000000" pitchFamily="2" charset="2"/>
              <a:buChar char="Ø"/>
            </a:pPr>
            <a:r>
              <a:rPr lang="en-US" sz="1400" dirty="0"/>
              <a:t>If not enough evidence; released to their parents/guardian; </a:t>
            </a:r>
          </a:p>
          <a:p>
            <a:pPr marL="285750" indent="-285750">
              <a:buFont typeface="Wingdings" panose="05000000000000000000" pitchFamily="2" charset="2"/>
              <a:buChar char="Ø"/>
            </a:pPr>
            <a:r>
              <a:rPr lang="en-US" sz="1400" dirty="0"/>
              <a:t>If there is enough evidence, they are held in a youth detention center or adult prison depending on the crime. </a:t>
            </a:r>
          </a:p>
          <a:p>
            <a:pPr marL="285750" indent="-285750">
              <a:buFont typeface="Wingdings" panose="05000000000000000000" pitchFamily="2" charset="2"/>
              <a:buChar char="Ø"/>
            </a:pPr>
            <a:r>
              <a:rPr lang="en-US" sz="1400" dirty="0"/>
              <a:t>If detained, there must be a hearing within 72 hours to determine if proceedings should continue</a:t>
            </a:r>
            <a:endParaRPr lang="en-US" sz="1400" dirty="0" smtClean="0"/>
          </a:p>
        </p:txBody>
      </p:sp>
      <p:sp>
        <p:nvSpPr>
          <p:cNvPr id="10" name="Rounded Rectangle 9"/>
          <p:cNvSpPr/>
          <p:nvPr/>
        </p:nvSpPr>
        <p:spPr>
          <a:xfrm>
            <a:off x="253324" y="5769007"/>
            <a:ext cx="3569780" cy="931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Informal Adjustment</a:t>
            </a:r>
          </a:p>
          <a:p>
            <a:r>
              <a:rPr lang="en-US" sz="1400" dirty="0"/>
              <a:t>(optional if a juvenile is a first time offender) </a:t>
            </a:r>
          </a:p>
          <a:p>
            <a:r>
              <a:rPr lang="en-US" sz="1400" dirty="0"/>
              <a:t>Must admit guilt to the judge &amp; is under the supervision of the courts for 90 days.</a:t>
            </a:r>
          </a:p>
        </p:txBody>
      </p:sp>
      <p:sp>
        <p:nvSpPr>
          <p:cNvPr id="12" name="Rounded Rectangle 11"/>
          <p:cNvSpPr/>
          <p:nvPr/>
        </p:nvSpPr>
        <p:spPr>
          <a:xfrm>
            <a:off x="4794284" y="2027972"/>
            <a:ext cx="1792925" cy="2510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Adjudicatory Hearing</a:t>
            </a:r>
          </a:p>
          <a:p>
            <a:r>
              <a:rPr lang="en-US" sz="1400" dirty="0"/>
              <a:t>The judge determines the juvenile’s guilt or innocence. Juries do not hear juvenile cases. </a:t>
            </a:r>
          </a:p>
        </p:txBody>
      </p:sp>
      <p:sp>
        <p:nvSpPr>
          <p:cNvPr id="13" name="Rounded Rectangle 12"/>
          <p:cNvSpPr/>
          <p:nvPr/>
        </p:nvSpPr>
        <p:spPr>
          <a:xfrm>
            <a:off x="7556403" y="892369"/>
            <a:ext cx="4175156" cy="10832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Disposition Hearing</a:t>
            </a:r>
          </a:p>
          <a:p>
            <a:r>
              <a:rPr lang="en-US" sz="1400" dirty="0"/>
              <a:t>Judge hears witnesses and determines </a:t>
            </a:r>
            <a:r>
              <a:rPr lang="en-US" sz="1400" dirty="0" smtClean="0"/>
              <a:t>the punishment </a:t>
            </a:r>
            <a:r>
              <a:rPr lang="en-US" sz="1400" dirty="0"/>
              <a:t>for the juvenile.</a:t>
            </a:r>
          </a:p>
        </p:txBody>
      </p:sp>
      <p:sp>
        <p:nvSpPr>
          <p:cNvPr id="14" name="Rounded Rectangle 13"/>
          <p:cNvSpPr/>
          <p:nvPr/>
        </p:nvSpPr>
        <p:spPr>
          <a:xfrm>
            <a:off x="7556403" y="2691814"/>
            <a:ext cx="4175156" cy="1600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Sentencing</a:t>
            </a:r>
          </a:p>
          <a:p>
            <a:r>
              <a:rPr lang="en-US" sz="1400" dirty="0"/>
              <a:t>The judge rules on the juvenile’s punishment, which can include boot camp, probation, the youth detention center, fines, and/or mandatory counseling and school attendance. </a:t>
            </a:r>
          </a:p>
        </p:txBody>
      </p:sp>
      <p:sp>
        <p:nvSpPr>
          <p:cNvPr id="16" name="Rounded Rectangle 15"/>
          <p:cNvSpPr/>
          <p:nvPr/>
        </p:nvSpPr>
        <p:spPr>
          <a:xfrm>
            <a:off x="7538936" y="5241314"/>
            <a:ext cx="4286827" cy="1480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Appeal</a:t>
            </a:r>
          </a:p>
          <a:p>
            <a:pPr marL="285750" indent="-285750" algn="ctr">
              <a:buFont typeface="Wingdings" panose="05000000000000000000" pitchFamily="2" charset="2"/>
              <a:buChar char="Ø"/>
            </a:pPr>
            <a:r>
              <a:rPr lang="en-US" sz="1400" dirty="0" smtClean="0"/>
              <a:t>The </a:t>
            </a:r>
            <a:r>
              <a:rPr lang="en-US" sz="1400" dirty="0"/>
              <a:t>juvenile can appeal the ruling if there is enough evidence to prove that they were innocent. </a:t>
            </a:r>
          </a:p>
        </p:txBody>
      </p:sp>
      <p:cxnSp>
        <p:nvCxnSpPr>
          <p:cNvPr id="17" name="Elbow Connector 16"/>
          <p:cNvCxnSpPr>
            <a:stCxn id="10" idx="3"/>
            <a:endCxn id="12" idx="1"/>
          </p:cNvCxnSpPr>
          <p:nvPr/>
        </p:nvCxnSpPr>
        <p:spPr>
          <a:xfrm flipV="1">
            <a:off x="3823104" y="3283023"/>
            <a:ext cx="971180" cy="2951667"/>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Elbow Connector 17"/>
          <p:cNvCxnSpPr>
            <a:endCxn id="13" idx="1"/>
          </p:cNvCxnSpPr>
          <p:nvPr/>
        </p:nvCxnSpPr>
        <p:spPr>
          <a:xfrm flipV="1">
            <a:off x="6578325" y="1433984"/>
            <a:ext cx="978078" cy="827046"/>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sp>
        <p:nvSpPr>
          <p:cNvPr id="19" name="Title 1"/>
          <p:cNvSpPr txBox="1">
            <a:spLocks/>
          </p:cNvSpPr>
          <p:nvPr/>
        </p:nvSpPr>
        <p:spPr>
          <a:xfrm>
            <a:off x="838200" y="206504"/>
            <a:ext cx="10515600" cy="437308"/>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Steps in the Juvenile Justice Process</a:t>
            </a:r>
            <a:endParaRPr lang="en-US" dirty="0"/>
          </a:p>
        </p:txBody>
      </p:sp>
    </p:spTree>
    <p:extLst>
      <p:ext uri="{BB962C8B-B14F-4D97-AF65-F5344CB8AC3E}">
        <p14:creationId xmlns:p14="http://schemas.microsoft.com/office/powerpoint/2010/main" val="50409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ircle(in)">
                                      <p:cBhvr>
                                        <p:cTn id="53" dur="2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circle(in)">
                                      <p:cBhvr>
                                        <p:cTn id="65" dur="20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circle(in)">
                                      <p:cBhvr>
                                        <p:cTn id="7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504"/>
            <a:ext cx="10515600" cy="437308"/>
          </a:xfrm>
        </p:spPr>
        <p:txBody>
          <a:bodyPr>
            <a:normAutofit fontScale="90000"/>
          </a:bodyPr>
          <a:lstStyle/>
          <a:p>
            <a:pPr algn="ctr"/>
            <a:r>
              <a:rPr lang="en-US" dirty="0"/>
              <a:t>The Seven Most Serious Delinquent Behaviors</a:t>
            </a:r>
          </a:p>
        </p:txBody>
      </p:sp>
      <p:sp>
        <p:nvSpPr>
          <p:cNvPr id="3" name="Content Placeholder 2"/>
          <p:cNvSpPr>
            <a:spLocks noGrp="1"/>
          </p:cNvSpPr>
          <p:nvPr>
            <p:ph idx="1"/>
          </p:nvPr>
        </p:nvSpPr>
        <p:spPr>
          <a:xfrm>
            <a:off x="838200" y="1101012"/>
            <a:ext cx="10515600" cy="5654352"/>
          </a:xfrm>
        </p:spPr>
        <p:txBody>
          <a:bodyPr>
            <a:normAutofit/>
          </a:bodyPr>
          <a:lstStyle/>
          <a:p>
            <a:pPr marL="0" indent="0">
              <a:buNone/>
            </a:pPr>
            <a:r>
              <a:rPr lang="en-US" dirty="0" smtClean="0"/>
              <a:t>There </a:t>
            </a:r>
            <a:r>
              <a:rPr lang="en-US" dirty="0"/>
              <a:t>are seven specific offenses that, if a child between the ages of 13-17 commits, </a:t>
            </a:r>
            <a:r>
              <a:rPr lang="en-US" dirty="0" smtClean="0"/>
              <a:t/>
            </a:r>
            <a:br>
              <a:rPr lang="en-US" dirty="0" smtClean="0"/>
            </a:br>
            <a:r>
              <a:rPr lang="en-US" b="1" i="1" u="sng" dirty="0" smtClean="0"/>
              <a:t>will be tried as an adult</a:t>
            </a:r>
          </a:p>
          <a:p>
            <a:pPr marL="514350" indent="-514350">
              <a:buFont typeface="+mj-lt"/>
              <a:buAutoNum type="arabicPeriod"/>
            </a:pPr>
            <a:r>
              <a:rPr lang="en-US" dirty="0" smtClean="0"/>
              <a:t>Murder</a:t>
            </a:r>
          </a:p>
          <a:p>
            <a:pPr marL="514350" indent="-514350">
              <a:buFont typeface="+mj-lt"/>
              <a:buAutoNum type="arabicPeriod"/>
            </a:pPr>
            <a:r>
              <a:rPr lang="en-US" dirty="0" smtClean="0"/>
              <a:t>Voluntary manslaughter</a:t>
            </a:r>
          </a:p>
          <a:p>
            <a:pPr marL="514350" indent="-514350">
              <a:buFont typeface="+mj-lt"/>
              <a:buAutoNum type="arabicPeriod"/>
            </a:pPr>
            <a:r>
              <a:rPr lang="en-US" dirty="0" smtClean="0"/>
              <a:t>Rape</a:t>
            </a:r>
          </a:p>
          <a:p>
            <a:pPr marL="514350" indent="-514350">
              <a:buFont typeface="+mj-lt"/>
              <a:buAutoNum type="arabicPeriod"/>
            </a:pPr>
            <a:r>
              <a:rPr lang="en-US" dirty="0"/>
              <a:t>A</a:t>
            </a:r>
            <a:r>
              <a:rPr lang="en-US" dirty="0" smtClean="0"/>
              <a:t>ggravated sodomy</a:t>
            </a:r>
          </a:p>
          <a:p>
            <a:pPr marL="514350" indent="-514350">
              <a:buFont typeface="+mj-lt"/>
              <a:buAutoNum type="arabicPeriod"/>
            </a:pPr>
            <a:r>
              <a:rPr lang="en-US" dirty="0" smtClean="0"/>
              <a:t>Aggravated </a:t>
            </a:r>
            <a:r>
              <a:rPr lang="en-US" dirty="0"/>
              <a:t>child </a:t>
            </a:r>
            <a:r>
              <a:rPr lang="en-US" dirty="0" smtClean="0"/>
              <a:t>molestation</a:t>
            </a:r>
          </a:p>
          <a:p>
            <a:pPr marL="514350" indent="-514350">
              <a:buFont typeface="+mj-lt"/>
              <a:buAutoNum type="arabicPeriod"/>
            </a:pPr>
            <a:r>
              <a:rPr lang="en-US" dirty="0"/>
              <a:t>A</a:t>
            </a:r>
            <a:r>
              <a:rPr lang="en-US" dirty="0" smtClean="0"/>
              <a:t>ggravated </a:t>
            </a:r>
            <a:r>
              <a:rPr lang="en-US" dirty="0"/>
              <a:t>sexual </a:t>
            </a:r>
            <a:r>
              <a:rPr lang="en-US" dirty="0" smtClean="0"/>
              <a:t>battery</a:t>
            </a:r>
          </a:p>
          <a:p>
            <a:pPr marL="514350" indent="-514350">
              <a:buFont typeface="+mj-lt"/>
              <a:buAutoNum type="arabicPeriod"/>
            </a:pPr>
            <a:r>
              <a:rPr lang="en-US" dirty="0"/>
              <a:t>A</a:t>
            </a:r>
            <a:r>
              <a:rPr lang="en-US" dirty="0" smtClean="0"/>
              <a:t>rmed </a:t>
            </a:r>
            <a:r>
              <a:rPr lang="en-US" dirty="0"/>
              <a:t>robbery with a </a:t>
            </a:r>
            <a:r>
              <a:rPr lang="en-US" dirty="0" smtClean="0"/>
              <a:t>firearm</a:t>
            </a:r>
          </a:p>
          <a:p>
            <a:pPr marL="0" indent="0">
              <a:buNone/>
            </a:pPr>
            <a:endParaRPr lang="en-US" dirty="0" smtClean="0"/>
          </a:p>
        </p:txBody>
      </p:sp>
      <p:pic>
        <p:nvPicPr>
          <p:cNvPr id="21" name="Picture 20"/>
          <p:cNvPicPr>
            <a:picLocks noChangeAspect="1"/>
          </p:cNvPicPr>
          <p:nvPr/>
        </p:nvPicPr>
        <p:blipFill rotWithShape="1">
          <a:blip r:embed="rId2"/>
          <a:srcRect l="52198" t="39527" r="26153" b="24161"/>
          <a:stretch/>
        </p:blipFill>
        <p:spPr>
          <a:xfrm>
            <a:off x="6886907" y="2183364"/>
            <a:ext cx="4845845" cy="4572000"/>
          </a:xfrm>
          <a:prstGeom prst="rect">
            <a:avLst/>
          </a:prstGeom>
        </p:spPr>
      </p:pic>
    </p:spTree>
    <p:extLst>
      <p:ext uri="{BB962C8B-B14F-4D97-AF65-F5344CB8AC3E}">
        <p14:creationId xmlns:p14="http://schemas.microsoft.com/office/powerpoint/2010/main" val="41993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7159"/>
            <a:ext cx="10515600" cy="6055568"/>
          </a:xfrm>
        </p:spPr>
        <p:txBody>
          <a:bodyPr>
            <a:normAutofit fontScale="92500" lnSpcReduction="10000"/>
          </a:bodyPr>
          <a:lstStyle/>
          <a:p>
            <a:pPr marL="0" indent="0">
              <a:buNone/>
            </a:pPr>
            <a:r>
              <a:rPr lang="en-US" dirty="0"/>
              <a:t>Each </a:t>
            </a:r>
            <a:r>
              <a:rPr lang="en-US" dirty="0" smtClean="0"/>
              <a:t>offense </a:t>
            </a:r>
            <a:r>
              <a:rPr lang="en-US" dirty="0"/>
              <a:t>is under the jurisdiction of the </a:t>
            </a:r>
            <a:r>
              <a:rPr lang="en-US" dirty="0" smtClean="0"/>
              <a:t>state </a:t>
            </a:r>
            <a:r>
              <a:rPr lang="en-US" dirty="0"/>
              <a:t>Superior </a:t>
            </a:r>
            <a:r>
              <a:rPr lang="en-US" dirty="0" smtClean="0"/>
              <a:t>Court</a:t>
            </a:r>
          </a:p>
          <a:p>
            <a:pPr marL="0" indent="0">
              <a:buNone/>
            </a:pPr>
            <a:r>
              <a:rPr lang="en-US" dirty="0" smtClean="0"/>
              <a:t>Juveniles will </a:t>
            </a:r>
            <a:r>
              <a:rPr lang="en-US" dirty="0"/>
              <a:t>be charged </a:t>
            </a:r>
            <a:r>
              <a:rPr lang="en-US" dirty="0" smtClean="0"/>
              <a:t>as </a:t>
            </a:r>
            <a:r>
              <a:rPr lang="en-US" dirty="0"/>
              <a:t>an adult. </a:t>
            </a:r>
            <a:endParaRPr lang="en-US" dirty="0" smtClean="0"/>
          </a:p>
          <a:p>
            <a:pPr marL="0" indent="0">
              <a:buNone/>
            </a:pPr>
            <a:endParaRPr lang="en-US" dirty="0"/>
          </a:p>
          <a:p>
            <a:pPr marL="0" indent="0">
              <a:buNone/>
            </a:pPr>
            <a:r>
              <a:rPr lang="en-US" dirty="0" smtClean="0"/>
              <a:t>If </a:t>
            </a:r>
            <a:r>
              <a:rPr lang="en-US" dirty="0"/>
              <a:t>sentenced the child may go to a juvenile </a:t>
            </a:r>
            <a:r>
              <a:rPr lang="en-US" dirty="0" smtClean="0"/>
              <a:t>detention </a:t>
            </a:r>
            <a:r>
              <a:rPr lang="en-US" dirty="0"/>
              <a:t>center until </a:t>
            </a:r>
            <a:r>
              <a:rPr lang="en-US" dirty="0" smtClean="0"/>
              <a:t>old </a:t>
            </a:r>
            <a:r>
              <a:rPr lang="en-US" dirty="0"/>
              <a:t>enough to be placed in </a:t>
            </a:r>
            <a:r>
              <a:rPr lang="en-US" dirty="0" smtClean="0"/>
              <a:t>an </a:t>
            </a:r>
            <a:r>
              <a:rPr lang="en-US" dirty="0"/>
              <a:t>adult prison. </a:t>
            </a:r>
            <a:endParaRPr lang="en-US" dirty="0" smtClean="0"/>
          </a:p>
          <a:p>
            <a:pPr marL="0" indent="0">
              <a:buNone/>
            </a:pPr>
            <a:endParaRPr lang="en-US" dirty="0"/>
          </a:p>
          <a:p>
            <a:pPr marL="0" indent="0">
              <a:buNone/>
            </a:pPr>
            <a:r>
              <a:rPr lang="en-US" dirty="0" smtClean="0"/>
              <a:t>There </a:t>
            </a:r>
            <a:r>
              <a:rPr lang="en-US" dirty="0"/>
              <a:t>are also offenses where the juvenile </a:t>
            </a:r>
            <a:r>
              <a:rPr lang="en-US" dirty="0" smtClean="0"/>
              <a:t>court </a:t>
            </a:r>
            <a:r>
              <a:rPr lang="en-US" dirty="0"/>
              <a:t>can determine if a child should be charged as a </a:t>
            </a:r>
            <a:r>
              <a:rPr lang="en-US" dirty="0" smtClean="0"/>
              <a:t>juvenile or </a:t>
            </a:r>
            <a:r>
              <a:rPr lang="en-US" dirty="0"/>
              <a:t>an adult. This can </a:t>
            </a:r>
            <a:r>
              <a:rPr lang="en-US" dirty="0" smtClean="0"/>
              <a:t>be:</a:t>
            </a:r>
          </a:p>
          <a:p>
            <a:pPr marL="512763" indent="396875"/>
            <a:r>
              <a:rPr lang="en-US" dirty="0"/>
              <a:t>	</a:t>
            </a:r>
            <a:r>
              <a:rPr lang="en-US" dirty="0" smtClean="0"/>
              <a:t>If age 15 &amp; is </a:t>
            </a:r>
            <a:r>
              <a:rPr lang="en-US" dirty="0"/>
              <a:t>charged </a:t>
            </a:r>
            <a:r>
              <a:rPr lang="en-US" dirty="0" smtClean="0"/>
              <a:t>with a </a:t>
            </a:r>
            <a:r>
              <a:rPr lang="en-US" dirty="0"/>
              <a:t>delinquent </a:t>
            </a:r>
            <a:r>
              <a:rPr lang="en-US" dirty="0" smtClean="0"/>
              <a:t>act; </a:t>
            </a:r>
            <a:r>
              <a:rPr lang="en-US" dirty="0"/>
              <a:t>or </a:t>
            </a:r>
            <a:endParaRPr lang="en-US" dirty="0" smtClean="0"/>
          </a:p>
          <a:p>
            <a:pPr marL="512763" indent="396875"/>
            <a:r>
              <a:rPr lang="en-US" dirty="0"/>
              <a:t>	</a:t>
            </a:r>
            <a:r>
              <a:rPr lang="en-US" dirty="0" smtClean="0"/>
              <a:t>If age </a:t>
            </a:r>
            <a:r>
              <a:rPr lang="en-US" dirty="0"/>
              <a:t>13 or 14 </a:t>
            </a:r>
            <a:r>
              <a:rPr lang="en-US" dirty="0" smtClean="0"/>
              <a:t>&amp; </a:t>
            </a:r>
            <a:r>
              <a:rPr lang="en-US" dirty="0"/>
              <a:t>committed </a:t>
            </a:r>
            <a:r>
              <a:rPr lang="en-US" dirty="0" smtClean="0"/>
              <a:t>an act </a:t>
            </a:r>
            <a:r>
              <a:rPr lang="en-US" dirty="0"/>
              <a:t>where the punishment would </a:t>
            </a:r>
            <a:r>
              <a:rPr lang="en-US" dirty="0" smtClean="0"/>
              <a:t>be</a:t>
            </a:r>
            <a:br>
              <a:rPr lang="en-US" dirty="0" smtClean="0"/>
            </a:br>
            <a:r>
              <a:rPr lang="en-US" dirty="0" smtClean="0"/>
              <a:t>                </a:t>
            </a:r>
            <a:r>
              <a:rPr lang="en-US" dirty="0"/>
              <a:t>the death penalty or life </a:t>
            </a:r>
            <a:r>
              <a:rPr lang="en-US" dirty="0" smtClean="0"/>
              <a:t>imprisonment </a:t>
            </a:r>
            <a:r>
              <a:rPr lang="en-US" dirty="0"/>
              <a:t>for an adult. </a:t>
            </a:r>
            <a:endParaRPr lang="en-US" dirty="0" smtClean="0"/>
          </a:p>
          <a:p>
            <a:pPr marL="0" indent="0">
              <a:buNone/>
            </a:pPr>
            <a:endParaRPr lang="en-US" dirty="0" smtClean="0"/>
          </a:p>
          <a:p>
            <a:pPr marL="0" indent="0">
              <a:buNone/>
            </a:pPr>
            <a:r>
              <a:rPr lang="en-US" dirty="0" smtClean="0"/>
              <a:t>If </a:t>
            </a:r>
            <a:r>
              <a:rPr lang="en-US" dirty="0"/>
              <a:t>the child commits one of these </a:t>
            </a:r>
            <a:r>
              <a:rPr lang="en-US" dirty="0" smtClean="0"/>
              <a:t>offenses</a:t>
            </a:r>
            <a:r>
              <a:rPr lang="en-US" dirty="0"/>
              <a:t>, then a hearing is called to determine if the child will </a:t>
            </a:r>
            <a:r>
              <a:rPr lang="en-US" dirty="0" smtClean="0"/>
              <a:t>be </a:t>
            </a:r>
            <a:r>
              <a:rPr lang="en-US" dirty="0"/>
              <a:t>tried in a juvenile or Superior court.</a:t>
            </a:r>
          </a:p>
        </p:txBody>
      </p:sp>
    </p:spTree>
    <p:extLst>
      <p:ext uri="{BB962C8B-B14F-4D97-AF65-F5344CB8AC3E}">
        <p14:creationId xmlns:p14="http://schemas.microsoft.com/office/powerpoint/2010/main" val="370365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Justice and the Juvenile</a:t>
            </a:r>
            <a:br>
              <a:rPr lang="en-US" dirty="0" smtClean="0"/>
            </a:br>
            <a:r>
              <a:rPr lang="en-US" dirty="0" smtClean="0"/>
              <a:t>Georgia Stories:</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a:t>
            </a:r>
            <a:r>
              <a:rPr lang="en-US">
                <a:hlinkClick r:id="rId2"/>
              </a:rPr>
              <a:t>://</a:t>
            </a:r>
            <a:r>
              <a:rPr lang="en-US" smtClean="0">
                <a:hlinkClick r:id="rId2"/>
              </a:rPr>
              <a:t>www.gpb.org/georgiastories/stories/criminal_justice_and_the_juvenile</a:t>
            </a:r>
            <a:endParaRPr lang="en-US" smtClean="0"/>
          </a:p>
          <a:p>
            <a:pPr marL="0" indent="0">
              <a:buNone/>
            </a:pPr>
            <a:endParaRPr lang="en-US" dirty="0"/>
          </a:p>
        </p:txBody>
      </p:sp>
    </p:spTree>
    <p:extLst>
      <p:ext uri="{BB962C8B-B14F-4D97-AF65-F5344CB8AC3E}">
        <p14:creationId xmlns:p14="http://schemas.microsoft.com/office/powerpoint/2010/main" val="878999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TotalTime>
  <Words>2011</Words>
  <Application>Microsoft Office PowerPoint</Application>
  <PresentationFormat>Widescreen</PresentationFormat>
  <Paragraphs>366</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KBScaredStraight</vt:lpstr>
      <vt:lpstr>KG First Time In Forever</vt:lpstr>
      <vt:lpstr>KG Second Chances Solid</vt:lpstr>
      <vt:lpstr>Wingdings</vt:lpstr>
      <vt:lpstr>Office Theme</vt:lpstr>
      <vt:lpstr>Juvenile Justice System</vt:lpstr>
      <vt:lpstr>PowerPoint Presentation</vt:lpstr>
      <vt:lpstr>What Rights Do Juveniles Have???</vt:lpstr>
      <vt:lpstr>Deliquent &amp; Unruly Behavior - Juveniles</vt:lpstr>
      <vt:lpstr>Juvenile Rights – When in custody</vt:lpstr>
      <vt:lpstr>PowerPoint Presentation</vt:lpstr>
      <vt:lpstr>The Seven Most Serious Delinquent Behaviors</vt:lpstr>
      <vt:lpstr>PowerPoint Presentation</vt:lpstr>
      <vt:lpstr>Criminal Justice and the Juvenile Georgia Stories: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Branch</dc:title>
  <dc:creator>taylor mccarthy</dc:creator>
  <cp:lastModifiedBy>Kerry Gaskins</cp:lastModifiedBy>
  <cp:revision>45</cp:revision>
  <cp:lastPrinted>2016-08-30T11:50:21Z</cp:lastPrinted>
  <dcterms:created xsi:type="dcterms:W3CDTF">2016-08-20T17:24:55Z</dcterms:created>
  <dcterms:modified xsi:type="dcterms:W3CDTF">2017-04-10T19:36:48Z</dcterms:modified>
</cp:coreProperties>
</file>